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306" r:id="rId4"/>
    <p:sldId id="308" r:id="rId5"/>
    <p:sldId id="309" r:id="rId6"/>
    <p:sldId id="310" r:id="rId7"/>
    <p:sldId id="302" r:id="rId8"/>
    <p:sldId id="313" r:id="rId9"/>
    <p:sldId id="314" r:id="rId10"/>
    <p:sldId id="315" r:id="rId11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8F3D0"/>
    <a:srgbClr val="62691D"/>
    <a:srgbClr val="F5EEB9"/>
    <a:srgbClr val="F8F1E0"/>
    <a:srgbClr val="BEE7F4"/>
    <a:srgbClr val="A5D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854" autoAdjust="0"/>
    <p:restoredTop sz="94660"/>
  </p:normalViewPr>
  <p:slideViewPr>
    <p:cSldViewPr>
      <p:cViewPr varScale="1">
        <p:scale>
          <a:sx n="105" d="100"/>
          <a:sy n="105" d="100"/>
        </p:scale>
        <p:origin x="139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741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49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67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204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7969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20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473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728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479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76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57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03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434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765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557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97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8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29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886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3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67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90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93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/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ru-RU"/>
              <a:t>Для правки структуры щёлкните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ru-RU"/>
              <a:t>Для правки структуры щёлкните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55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260350"/>
            <a:ext cx="13668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CustomShape 1"/>
          <p:cNvSpPr/>
          <p:nvPr/>
        </p:nvSpPr>
        <p:spPr>
          <a:xfrm>
            <a:off x="269875" y="2636838"/>
            <a:ext cx="4660900" cy="35379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endParaRPr lang="ru-RU" sz="2800" b="1" dirty="0">
              <a:solidFill>
                <a:srgbClr val="05405B"/>
              </a:solidFill>
              <a:latin typeface="Calibri" pitchFamily="34" charset="0"/>
            </a:endParaRPr>
          </a:p>
          <a:p>
            <a:r>
              <a:rPr lang="ru-RU" sz="2800" b="1" dirty="0">
                <a:solidFill>
                  <a:srgbClr val="05405B"/>
                </a:solidFill>
                <a:latin typeface="Calibri" pitchFamily="34" charset="0"/>
              </a:rPr>
              <a:t>КЛЮЧЕВЫЕ ЦЕЛИ И </a:t>
            </a:r>
            <a:endParaRPr lang="ru-RU" sz="2800" dirty="0"/>
          </a:p>
          <a:p>
            <a:r>
              <a:rPr lang="ru-RU" sz="2800" b="1" dirty="0">
                <a:solidFill>
                  <a:srgbClr val="05405B"/>
                </a:solidFill>
                <a:latin typeface="Calibri" pitchFamily="34" charset="0"/>
              </a:rPr>
              <a:t>ПРИОРИТЕТНЫЕ  ЗАДАЧИ </a:t>
            </a:r>
            <a:endParaRPr lang="ru-RU" sz="2800" dirty="0"/>
          </a:p>
          <a:p>
            <a:r>
              <a:rPr lang="ru-RU" sz="2800" b="1" dirty="0">
                <a:solidFill>
                  <a:srgbClr val="05405B"/>
                </a:solidFill>
                <a:latin typeface="Calibri" pitchFamily="34" charset="0"/>
              </a:rPr>
              <a:t>МИНИСТЕРСТВА  ИМУЩЕСТВЕННЫХ ОТНОШЕНИЙ И АРХИТЕКТУРЫ                 УЛЬЯНОВСКОЙ ОБЛАСТИ </a:t>
            </a:r>
            <a:endParaRPr lang="ru-RU" sz="2800" dirty="0"/>
          </a:p>
        </p:txBody>
      </p:sp>
      <p:sp>
        <p:nvSpPr>
          <p:cNvPr id="79" name="CustomShape 2"/>
          <p:cNvSpPr/>
          <p:nvPr/>
        </p:nvSpPr>
        <p:spPr>
          <a:xfrm>
            <a:off x="6877050" y="5445125"/>
            <a:ext cx="1871663" cy="58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r>
              <a:rPr lang="ru-RU" sz="3200" b="1" dirty="0">
                <a:solidFill>
                  <a:srgbClr val="953735"/>
                </a:solidFill>
                <a:latin typeface="PT Astra Serif" pitchFamily="18" charset="-52"/>
              </a:rPr>
              <a:t>2023 год</a:t>
            </a:r>
            <a:endParaRPr lang="ru-RU" sz="3200" dirty="0">
              <a:latin typeface="PT Astra Serif" pitchFamily="18" charset="-52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59875" cy="70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" name="CustomShape 1"/>
          <p:cNvSpPr/>
          <p:nvPr/>
        </p:nvSpPr>
        <p:spPr>
          <a:xfrm>
            <a:off x="5948363" y="-3175"/>
            <a:ext cx="63500" cy="686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CustomShape 4"/>
          <p:cNvSpPr/>
          <p:nvPr/>
        </p:nvSpPr>
        <p:spPr>
          <a:xfrm>
            <a:off x="6156325" y="4437063"/>
            <a:ext cx="2743200" cy="2244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r>
              <a:rPr lang="ru-RU" altLang="ru-RU" sz="2000" b="1">
                <a:solidFill>
                  <a:srgbClr val="632523"/>
                </a:solidFill>
                <a:latin typeface="PT Astra Serif" panose="020A0603040505020204" pitchFamily="18" charset="-52"/>
              </a:rPr>
              <a:t>КЛЮЧЕВЫЕ ЦЕЛИ</a:t>
            </a:r>
            <a:endParaRPr lang="ru-RU" altLang="ru-RU" sz="2000"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r>
              <a:rPr lang="ru-RU" altLang="ru-RU" sz="2000" b="1">
                <a:solidFill>
                  <a:srgbClr val="632523"/>
                </a:solidFill>
                <a:latin typeface="PT Astra Serif" panose="020A0603040505020204" pitchFamily="18" charset="-52"/>
              </a:rPr>
              <a:t>И ПРИОРИТЕТНЫЕ ЗАДАЧИ</a:t>
            </a:r>
            <a:endParaRPr lang="ru-RU" altLang="ru-RU" sz="2000">
              <a:latin typeface="PT Astra Serif" panose="020A0603040505020204" pitchFamily="18" charset="-52"/>
            </a:endParaRPr>
          </a:p>
        </p:txBody>
      </p:sp>
      <p:sp>
        <p:nvSpPr>
          <p:cNvPr id="167" name="CustomShape 5"/>
          <p:cNvSpPr/>
          <p:nvPr/>
        </p:nvSpPr>
        <p:spPr>
          <a:xfrm>
            <a:off x="682625" y="188913"/>
            <a:ext cx="5400675" cy="644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>
                <a:solidFill>
                  <a:srgbClr val="632523"/>
                </a:solidFill>
                <a:latin typeface="PT Astra Serif" panose="020A0603040505020204" pitchFamily="18" charset="-52"/>
              </a:rPr>
              <a:t>СОВЕРШЕНСТВОВАНИЕ ГРАДОСТРОИТЕЛЬНОЙ  ДЕЯТЕЛЬНОСТИ</a:t>
            </a:r>
            <a:endParaRPr lang="ru-RU" altLang="ru-RU">
              <a:solidFill>
                <a:srgbClr val="632523"/>
              </a:solidFill>
              <a:latin typeface="PT Astra Serif" panose="020A0603040505020204" pitchFamily="18" charset="-52"/>
            </a:endParaRPr>
          </a:p>
        </p:txBody>
      </p:sp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22755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" name="CustomShape 6"/>
          <p:cNvSpPr/>
          <p:nvPr/>
        </p:nvSpPr>
        <p:spPr>
          <a:xfrm>
            <a:off x="539750" y="5445125"/>
            <a:ext cx="2592388" cy="5762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spc="-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CustomShape 6"/>
          <p:cNvSpPr/>
          <p:nvPr/>
        </p:nvSpPr>
        <p:spPr>
          <a:xfrm>
            <a:off x="325437" y="2492897"/>
            <a:ext cx="5611813" cy="4188892"/>
          </a:xfrm>
          <a:prstGeom prst="rect">
            <a:avLst/>
          </a:prstGeom>
          <a:solidFill>
            <a:srgbClr val="FFFCE5"/>
          </a:solidFill>
          <a:ln>
            <a:solidFill>
              <a:srgbClr val="FFFCE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400" b="1" dirty="0">
                <a:solidFill>
                  <a:srgbClr val="953735"/>
                </a:solidFill>
                <a:latin typeface="PT Astra Serif" panose="020A0603040505020204" pitchFamily="18" charset="-52"/>
              </a:rPr>
              <a:t>Обеспечение бесперебойной работы ГИСОГД УО в целях приёма заявок и предоставления  государственных и муниципальных услуг в электронном виде посредством использования ГИСОГД УО.</a:t>
            </a:r>
          </a:p>
          <a:p>
            <a:r>
              <a:rPr lang="ru-RU" sz="1400" dirty="0">
                <a:solidFill>
                  <a:srgbClr val="953735"/>
                </a:solidFill>
                <a:latin typeface="PT Astra Serif" panose="020A0603040505020204" pitchFamily="18" charset="-52"/>
              </a:rPr>
              <a:t>- выдача </a:t>
            </a:r>
            <a:r>
              <a:rPr lang="ru-RU" sz="1400" dirty="0" err="1">
                <a:solidFill>
                  <a:srgbClr val="953735"/>
                </a:solidFill>
                <a:latin typeface="PT Astra Serif" panose="020A0603040505020204" pitchFamily="18" charset="-52"/>
              </a:rPr>
              <a:t>градплана</a:t>
            </a:r>
            <a:r>
              <a:rPr lang="ru-RU" sz="1400" dirty="0">
                <a:solidFill>
                  <a:srgbClr val="953735"/>
                </a:solidFill>
                <a:latin typeface="PT Astra Serif" panose="020A0603040505020204" pitchFamily="18" charset="-52"/>
              </a:rPr>
              <a:t>;</a:t>
            </a:r>
          </a:p>
          <a:p>
            <a:r>
              <a:rPr lang="ru-RU" sz="1400" dirty="0">
                <a:solidFill>
                  <a:srgbClr val="953735"/>
                </a:solidFill>
                <a:latin typeface="PT Astra Serif" panose="020A0603040505020204" pitchFamily="18" charset="-52"/>
              </a:rPr>
              <a:t>- выдача разрешения на строительство;</a:t>
            </a:r>
          </a:p>
          <a:p>
            <a:r>
              <a:rPr lang="ru-RU" sz="1400" dirty="0">
                <a:solidFill>
                  <a:srgbClr val="953735"/>
                </a:solidFill>
                <a:latin typeface="PT Astra Serif" panose="020A0603040505020204" pitchFamily="18" charset="-52"/>
              </a:rPr>
              <a:t>- выдача разрешения на ввод в эксплуатацию;</a:t>
            </a:r>
          </a:p>
          <a:p>
            <a:r>
              <a:rPr lang="ru-RU" sz="1400" dirty="0">
                <a:solidFill>
                  <a:srgbClr val="953735"/>
                </a:solidFill>
                <a:latin typeface="PT Astra Serif" panose="020A0603040505020204" pitchFamily="18" charset="-52"/>
              </a:rPr>
              <a:t>- уведомление о соответствии планируемого строительства жилого дома;</a:t>
            </a:r>
          </a:p>
          <a:p>
            <a:r>
              <a:rPr lang="ru-RU" sz="1400" dirty="0">
                <a:solidFill>
                  <a:srgbClr val="953735"/>
                </a:solidFill>
                <a:latin typeface="PT Astra Serif" panose="020A0603040505020204" pitchFamily="18" charset="-52"/>
              </a:rPr>
              <a:t>- уведомление о соответствии построенного жилого дома;</a:t>
            </a:r>
          </a:p>
          <a:p>
            <a:r>
              <a:rPr lang="ru-RU" sz="1400" dirty="0">
                <a:solidFill>
                  <a:srgbClr val="953735"/>
                </a:solidFill>
                <a:latin typeface="PT Astra Serif" panose="020A0603040505020204" pitchFamily="18" charset="-52"/>
              </a:rPr>
              <a:t>- предоставление сведений, документов и материалов, содержащихся ГИСОГД УО.</a:t>
            </a:r>
          </a:p>
          <a:p>
            <a:pPr algn="just" eaLnBrk="1" hangingPunct="1">
              <a:defRPr/>
            </a:pPr>
            <a:endParaRPr lang="ru-RU" altLang="ru-RU" sz="1400" b="1" dirty="0">
              <a:solidFill>
                <a:srgbClr val="953735"/>
              </a:solidFill>
              <a:latin typeface="PT Astra Serif" panose="020A0603040505020204" pitchFamily="18" charset="-52"/>
            </a:endParaRPr>
          </a:p>
          <a:p>
            <a:pPr algn="just" eaLnBrk="1" hangingPunct="1">
              <a:defRPr/>
            </a:pPr>
            <a:endParaRPr lang="ru-RU" altLang="ru-RU" sz="800" dirty="0">
              <a:solidFill>
                <a:srgbClr val="953735"/>
              </a:solidFill>
              <a:latin typeface="PT Astra Serif" panose="020A0603040505020204" pitchFamily="18" charset="-52"/>
            </a:endParaRPr>
          </a:p>
          <a:p>
            <a:pPr algn="just" eaLnBrk="1" hangingPunct="1">
              <a:defRPr/>
            </a:pPr>
            <a:r>
              <a:rPr lang="ru-RU" altLang="ru-RU" sz="1400" b="1" dirty="0">
                <a:solidFill>
                  <a:srgbClr val="953735"/>
                </a:solidFill>
                <a:latin typeface="PT Astra Serif" panose="020A0603040505020204" pitchFamily="18" charset="-52"/>
              </a:rPr>
              <a:t>Переход на использование СМЭВ 3 в рамках использования ГИСОГД УО в целях предоставления государственных и муниципальных услуг </a:t>
            </a:r>
            <a:endParaRPr lang="ru-RU" altLang="ru-RU" sz="1400" dirty="0">
              <a:solidFill>
                <a:srgbClr val="953735"/>
              </a:solidFill>
              <a:latin typeface="PT Astra Serif" panose="020A0603040505020204" pitchFamily="18" charset="-52"/>
            </a:endParaRPr>
          </a:p>
          <a:p>
            <a:pPr algn="just" eaLnBrk="1" hangingPunct="1">
              <a:defRPr/>
            </a:pPr>
            <a:endParaRPr lang="ru-RU" altLang="ru-RU" sz="800" b="1" dirty="0">
              <a:solidFill>
                <a:srgbClr val="953735"/>
              </a:solidFill>
              <a:latin typeface="PT Astra Serif" panose="020A0603040505020204" pitchFamily="18" charset="-52"/>
            </a:endParaRPr>
          </a:p>
        </p:txBody>
      </p:sp>
      <p:sp>
        <p:nvSpPr>
          <p:cNvPr id="13" name="CustomShape 7"/>
          <p:cNvSpPr/>
          <p:nvPr/>
        </p:nvSpPr>
        <p:spPr>
          <a:xfrm>
            <a:off x="34925" y="44450"/>
            <a:ext cx="1366838" cy="460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>
                <a:solidFill>
                  <a:srgbClr val="1ACDD6"/>
                </a:solidFill>
                <a:latin typeface="PT Astra Serif" panose="020A0603040505020204" pitchFamily="18" charset="-52"/>
              </a:rPr>
              <a:t>ЦЕЛЬ 1:</a:t>
            </a:r>
            <a:r>
              <a:rPr lang="ru-RU" altLang="ru-RU" sz="2400" b="1">
                <a:solidFill>
                  <a:srgbClr val="00B0F0"/>
                </a:solidFill>
                <a:latin typeface="Calibri" panose="020F0502020204030204" pitchFamily="34" charset="0"/>
              </a:rPr>
              <a:t>          </a:t>
            </a:r>
            <a:endParaRPr lang="ru-RU" altLang="ru-RU" sz="2400"/>
          </a:p>
        </p:txBody>
      </p:sp>
      <p:pic>
        <p:nvPicPr>
          <p:cNvPr id="6154" name="Рисунок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56" y="2048817"/>
            <a:ext cx="5472112" cy="29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stomShape 4"/>
          <p:cNvSpPr/>
          <p:nvPr/>
        </p:nvSpPr>
        <p:spPr>
          <a:xfrm>
            <a:off x="2700536" y="1772816"/>
            <a:ext cx="2016224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   </a:t>
            </a:r>
          </a:p>
          <a:p>
            <a:pPr eaLnBrk="1" hangingPunct="1">
              <a:defRPr/>
            </a:pPr>
            <a:r>
              <a:rPr lang="ru-RU" altLang="ru-RU" sz="1600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 Результат:</a:t>
            </a:r>
          </a:p>
          <a:p>
            <a:pPr eaLnBrk="1" hangingPunct="1">
              <a:defRPr/>
            </a:pPr>
            <a:endParaRPr lang="ru-RU" altLang="ru-RU" sz="1400" dirty="0">
              <a:solidFill>
                <a:srgbClr val="953735"/>
              </a:solidFill>
              <a:latin typeface="PT Astra Serif" panose="020A0603040505020204" pitchFamily="18" charset="-52"/>
            </a:endParaRPr>
          </a:p>
        </p:txBody>
      </p:sp>
      <p:pic>
        <p:nvPicPr>
          <p:cNvPr id="6156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2717799"/>
            <a:ext cx="32766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stomShape 10"/>
          <p:cNvSpPr/>
          <p:nvPr/>
        </p:nvSpPr>
        <p:spPr>
          <a:xfrm>
            <a:off x="828675" y="897568"/>
            <a:ext cx="5038725" cy="10538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  <a:round/>
          </a:ln>
          <a:effectLst>
            <a:outerShdw blurRad="50800" dist="37674" dir="8100000" algn="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Задача:  </a:t>
            </a:r>
            <a:r>
              <a:rPr lang="ru-RU" altLang="ru-RU" sz="1400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Создание цифровой платформы</a:t>
            </a:r>
          </a:p>
          <a:p>
            <a:pPr eaLnBrk="1" hangingPunct="1">
              <a:defRPr/>
            </a:pPr>
            <a:r>
              <a:rPr lang="ru-RU" altLang="ru-RU" sz="1400" dirty="0">
                <a:solidFill>
                  <a:srgbClr val="632523"/>
                </a:solidFill>
                <a:latin typeface="PT Astra Serif" panose="020A0603040505020204" pitchFamily="18" charset="-52"/>
              </a:rPr>
              <a:t>                  развитие государственной информационной</a:t>
            </a:r>
          </a:p>
          <a:p>
            <a:pPr eaLnBrk="1" hangingPunct="1">
              <a:defRPr/>
            </a:pPr>
            <a:r>
              <a:rPr lang="ru-RU" altLang="ru-RU" sz="1400" dirty="0">
                <a:solidFill>
                  <a:srgbClr val="632523"/>
                </a:solidFill>
                <a:latin typeface="PT Astra Serif" panose="020A0603040505020204" pitchFamily="18" charset="-52"/>
              </a:rPr>
              <a:t>                  системы обеспечения градостроительной </a:t>
            </a:r>
          </a:p>
          <a:p>
            <a:pPr eaLnBrk="1" hangingPunct="1">
              <a:defRPr/>
            </a:pPr>
            <a:r>
              <a:rPr lang="ru-RU" altLang="ru-RU" sz="1400" dirty="0">
                <a:solidFill>
                  <a:srgbClr val="632523"/>
                </a:solidFill>
                <a:latin typeface="PT Astra Serif" panose="020A0603040505020204" pitchFamily="18" charset="-52"/>
              </a:rPr>
              <a:t>                  деятельности </a:t>
            </a:r>
            <a:r>
              <a:rPr lang="ru-RU" altLang="ru-RU" sz="1400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ГИСОГД УО       </a:t>
            </a:r>
            <a:r>
              <a:rPr lang="ru-RU" altLang="ru-RU" sz="1600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54110170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5987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" name="CustomShape 1"/>
          <p:cNvSpPr/>
          <p:nvPr/>
        </p:nvSpPr>
        <p:spPr>
          <a:xfrm>
            <a:off x="6011863" y="0"/>
            <a:ext cx="46037" cy="686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CustomShape 5"/>
          <p:cNvSpPr/>
          <p:nvPr/>
        </p:nvSpPr>
        <p:spPr>
          <a:xfrm>
            <a:off x="6156325" y="4437063"/>
            <a:ext cx="2743200" cy="19367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r>
              <a:rPr lang="ru-RU" altLang="ru-RU" sz="2000" b="1">
                <a:solidFill>
                  <a:srgbClr val="632523"/>
                </a:solidFill>
                <a:latin typeface="PT Astra Serif" panose="020A0603040505020204" pitchFamily="18" charset="-52"/>
              </a:rPr>
              <a:t>КЛЮЧЕВЫЕ ЦЕЛИ</a:t>
            </a:r>
            <a:endParaRPr lang="ru-RU" altLang="ru-RU" sz="2000"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r>
              <a:rPr lang="ru-RU" altLang="ru-RU" sz="2000" b="1">
                <a:solidFill>
                  <a:srgbClr val="632523"/>
                </a:solidFill>
                <a:latin typeface="PT Astra Serif" panose="020A0603040505020204" pitchFamily="18" charset="-52"/>
              </a:rPr>
              <a:t>И ПРИОРИТЕТНЫЕ ЗАДАЧИ</a:t>
            </a:r>
            <a:endParaRPr lang="ru-RU" altLang="ru-RU" sz="2000">
              <a:latin typeface="PT Astra Serif" panose="020A0603040505020204" pitchFamily="18" charset="-52"/>
            </a:endParaRPr>
          </a:p>
        </p:txBody>
      </p:sp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7838"/>
            <a:ext cx="5619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ustomShape 10"/>
          <p:cNvSpPr/>
          <p:nvPr/>
        </p:nvSpPr>
        <p:spPr>
          <a:xfrm>
            <a:off x="250825" y="981075"/>
            <a:ext cx="5616575" cy="7197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  <a:round/>
          </a:ln>
          <a:effectLst>
            <a:outerShdw blurRad="50800" dist="37674" dir="8100000" algn="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dirty="0"/>
          </a:p>
          <a:p>
            <a:pPr eaLnBrk="1" hangingPunct="1">
              <a:defRPr/>
            </a:pPr>
            <a:r>
              <a:rPr lang="ru-RU" altLang="ru-RU" sz="1600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Задача: </a:t>
            </a:r>
            <a:r>
              <a:rPr lang="ru-RU" altLang="ru-RU" sz="1600" dirty="0">
                <a:solidFill>
                  <a:srgbClr val="632523"/>
                </a:solidFill>
                <a:latin typeface="Times New Roman" panose="02020603050405020304" pitchFamily="18" charset="0"/>
              </a:rPr>
              <a:t>Актуализация градостроительной документации</a:t>
            </a:r>
          </a:p>
          <a:p>
            <a:pPr algn="ctr" eaLnBrk="1" hangingPunct="1">
              <a:defRPr/>
            </a:pPr>
            <a:r>
              <a:rPr lang="ru-RU" altLang="ru-RU" sz="1600" dirty="0">
                <a:solidFill>
                  <a:srgbClr val="632523"/>
                </a:solidFill>
                <a:latin typeface="Times New Roman" panose="02020603050405020304" pitchFamily="18" charset="0"/>
              </a:rPr>
              <a:t>         муниципальных образований Ульяновской области</a:t>
            </a:r>
            <a:endParaRPr lang="ru-RU" altLang="ru-RU" sz="1600" dirty="0">
              <a:solidFill>
                <a:srgbClr val="632523"/>
              </a:solidFill>
            </a:endParaRPr>
          </a:p>
          <a:p>
            <a:pPr eaLnBrk="1" hangingPunct="1">
              <a:defRPr/>
            </a:pPr>
            <a:endParaRPr lang="ru-RU" altLang="ru-RU" dirty="0"/>
          </a:p>
        </p:txBody>
      </p:sp>
      <p:sp>
        <p:nvSpPr>
          <p:cNvPr id="21" name="CustomShape 6"/>
          <p:cNvSpPr/>
          <p:nvPr/>
        </p:nvSpPr>
        <p:spPr>
          <a:xfrm>
            <a:off x="281706" y="2204864"/>
            <a:ext cx="5624513" cy="4248472"/>
          </a:xfrm>
          <a:prstGeom prst="rect">
            <a:avLst/>
          </a:prstGeom>
          <a:solidFill>
            <a:srgbClr val="FFFCE5"/>
          </a:solidFill>
          <a:ln>
            <a:solidFill>
              <a:srgbClr val="FFFCE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lvl1pPr indent="1793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just" eaLnBrk="1" hangingPunct="1">
              <a:defRPr/>
            </a:pPr>
            <a:endParaRPr lang="ru-RU" altLang="ru-RU" sz="1400" b="1" dirty="0">
              <a:solidFill>
                <a:srgbClr val="632523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632523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Актуализированы Схемы территориального планирования </a:t>
            </a:r>
          </a:p>
          <a:p>
            <a:pPr algn="ctr" eaLnBrk="1" hangingPunct="1">
              <a:defRPr/>
            </a:pPr>
            <a:r>
              <a:rPr lang="ru-RU" altLang="ru-RU" b="1" dirty="0">
                <a:solidFill>
                  <a:srgbClr val="632523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5</a:t>
            </a:r>
            <a:r>
              <a:rPr lang="ru-RU" altLang="ru-RU" sz="1600" b="1" dirty="0">
                <a:solidFill>
                  <a:srgbClr val="632523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altLang="ru-RU" sz="1600" dirty="0">
                <a:solidFill>
                  <a:srgbClr val="632523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муниципальных районов </a:t>
            </a:r>
          </a:p>
          <a:p>
            <a:pPr algn="ctr" eaLnBrk="1" hangingPunct="1">
              <a:defRPr/>
            </a:pPr>
            <a:r>
              <a:rPr lang="ru-RU" altLang="ru-RU" sz="1600" dirty="0">
                <a:solidFill>
                  <a:srgbClr val="632523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</a:t>
            </a:r>
            <a:r>
              <a:rPr lang="ru-RU" altLang="ru-RU" sz="1600" dirty="0" err="1">
                <a:solidFill>
                  <a:srgbClr val="632523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Барышский</a:t>
            </a:r>
            <a:r>
              <a:rPr lang="ru-RU" altLang="ru-RU" sz="1600" dirty="0">
                <a:solidFill>
                  <a:srgbClr val="632523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, </a:t>
            </a:r>
            <a:r>
              <a:rPr lang="ru-RU" altLang="ru-RU" sz="1600" dirty="0" err="1">
                <a:solidFill>
                  <a:srgbClr val="632523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Кузоватовский</a:t>
            </a:r>
            <a:r>
              <a:rPr lang="ru-RU" altLang="ru-RU" sz="1600" dirty="0">
                <a:solidFill>
                  <a:srgbClr val="632523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, Николаевский, </a:t>
            </a:r>
          </a:p>
          <a:p>
            <a:pPr algn="ctr" eaLnBrk="1" hangingPunct="1">
              <a:defRPr/>
            </a:pPr>
            <a:r>
              <a:rPr lang="ru-RU" altLang="ru-RU" sz="1600" dirty="0">
                <a:solidFill>
                  <a:srgbClr val="632523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Новоспасский, </a:t>
            </a:r>
            <a:r>
              <a:rPr lang="ru-RU" altLang="ru-RU" sz="1600" dirty="0" err="1">
                <a:solidFill>
                  <a:srgbClr val="632523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Тереньгульский</a:t>
            </a:r>
            <a:r>
              <a:rPr lang="ru-RU" altLang="ru-RU" sz="1600" dirty="0">
                <a:solidFill>
                  <a:srgbClr val="632523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районы)</a:t>
            </a:r>
          </a:p>
          <a:p>
            <a:pPr algn="just" eaLnBrk="1" hangingPunct="1">
              <a:defRPr/>
            </a:pPr>
            <a:endParaRPr lang="ru-RU" altLang="ru-RU" sz="1600" dirty="0">
              <a:solidFill>
                <a:srgbClr val="632523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632523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Актуализированы Генеральные планы поселений вышеуказанных муниципальных районов </a:t>
            </a:r>
          </a:p>
          <a:p>
            <a:pPr algn="ctr" eaLnBrk="1" hangingPunct="1">
              <a:defRPr/>
            </a:pPr>
            <a:r>
              <a:rPr lang="ru-RU" altLang="ru-RU" b="1" dirty="0">
                <a:solidFill>
                  <a:srgbClr val="632523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36</a:t>
            </a:r>
            <a:r>
              <a:rPr lang="ru-RU" altLang="ru-RU" sz="1600" b="1" dirty="0">
                <a:solidFill>
                  <a:srgbClr val="632523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altLang="ru-RU" sz="1600" dirty="0">
                <a:solidFill>
                  <a:srgbClr val="632523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поселений</a:t>
            </a:r>
          </a:p>
          <a:p>
            <a:pPr algn="just" eaLnBrk="1" hangingPunct="1">
              <a:defRPr/>
            </a:pPr>
            <a:endParaRPr lang="ru-RU" altLang="ru-RU" sz="1600" dirty="0">
              <a:solidFill>
                <a:srgbClr val="632523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632523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Актуализированы правила землепользования и застройки поселений вышеуказанных муниципальных районов </a:t>
            </a:r>
          </a:p>
          <a:p>
            <a:pPr algn="ctr" eaLnBrk="1" hangingPunct="1">
              <a:defRPr/>
            </a:pPr>
            <a:r>
              <a:rPr lang="ru-RU" altLang="ru-RU" b="1" dirty="0">
                <a:solidFill>
                  <a:srgbClr val="632523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36</a:t>
            </a:r>
            <a:r>
              <a:rPr lang="ru-RU" altLang="ru-RU" sz="1600" b="1" dirty="0">
                <a:solidFill>
                  <a:srgbClr val="632523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altLang="ru-RU" sz="1600" dirty="0">
                <a:solidFill>
                  <a:srgbClr val="632523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поселений</a:t>
            </a:r>
          </a:p>
          <a:p>
            <a:pPr algn="ctr" eaLnBrk="1" hangingPunct="1">
              <a:defRPr/>
            </a:pPr>
            <a:endParaRPr lang="ru-RU" altLang="ru-RU" sz="1600" dirty="0">
              <a:solidFill>
                <a:srgbClr val="632523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 eaLnBrk="1" hangingPunct="1">
              <a:defRPr/>
            </a:pPr>
            <a:endParaRPr lang="ru-RU" altLang="ru-RU" sz="1400" dirty="0">
              <a:solidFill>
                <a:srgbClr val="632523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7176" name="Прямоугольник 27"/>
          <p:cNvSpPr>
            <a:spLocks noChangeArrowheads="1"/>
          </p:cNvSpPr>
          <p:nvPr/>
        </p:nvSpPr>
        <p:spPr bwMode="auto">
          <a:xfrm>
            <a:off x="396875" y="190500"/>
            <a:ext cx="6264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solidFill>
                  <a:srgbClr val="632523"/>
                </a:solidFill>
                <a:latin typeface="PT Astra Serif" pitchFamily="18" charset="-52"/>
              </a:rPr>
              <a:t>СОВЕРШЕНСТВОВАНИЕ </a:t>
            </a:r>
          </a:p>
          <a:p>
            <a:pPr algn="ctr" eaLnBrk="1" hangingPunct="1"/>
            <a:r>
              <a:rPr lang="ru-RU" altLang="ru-RU" b="1">
                <a:solidFill>
                  <a:srgbClr val="632523"/>
                </a:solidFill>
                <a:latin typeface="PT Astra Serif" pitchFamily="18" charset="-52"/>
              </a:rPr>
              <a:t>ГРАДОСТРОИТЕЛЬНОЙ ДЕЯТЕЛЬНОСТИ</a:t>
            </a:r>
          </a:p>
        </p:txBody>
      </p:sp>
      <p:sp>
        <p:nvSpPr>
          <p:cNvPr id="15" name="CustomShape 7"/>
          <p:cNvSpPr/>
          <p:nvPr/>
        </p:nvSpPr>
        <p:spPr>
          <a:xfrm>
            <a:off x="107950" y="46038"/>
            <a:ext cx="1366838" cy="460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solidFill>
                  <a:srgbClr val="1ACDD6"/>
                </a:solidFill>
                <a:latin typeface="PT Astra Serif" panose="020A0603040505020204" pitchFamily="18" charset="-52"/>
              </a:rPr>
              <a:t>ЦЕЛЬ 1:</a:t>
            </a:r>
            <a:r>
              <a:rPr lang="ru-RU" altLang="ru-RU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          </a:t>
            </a:r>
            <a:endParaRPr lang="ru-RU" altLang="ru-RU" sz="2400" dirty="0"/>
          </a:p>
        </p:txBody>
      </p:sp>
      <p:pic>
        <p:nvPicPr>
          <p:cNvPr id="7178" name="Рисунок 18" descr="C:\Users\user\Desktop\karta_sovrem_isp_20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933825"/>
            <a:ext cx="2232025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Рисунок 15" descr="C:\Users\user\Desktop\191120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3181350"/>
            <a:ext cx="16827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Рисунок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2816"/>
            <a:ext cx="5624513" cy="35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ustomShape 4"/>
          <p:cNvSpPr/>
          <p:nvPr/>
        </p:nvSpPr>
        <p:spPr>
          <a:xfrm>
            <a:off x="1763688" y="1340941"/>
            <a:ext cx="2735287" cy="13219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dirty="0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algn="ctr" eaLnBrk="1" hangingPunct="1">
              <a:defRPr/>
            </a:pPr>
            <a:endParaRPr lang="ru-RU" altLang="ru-RU" sz="800" b="1" dirty="0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algn="ctr" eaLnBrk="1" hangingPunct="1">
              <a:defRPr/>
            </a:pPr>
            <a:r>
              <a:rPr lang="ru-RU" altLang="ru-RU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Результат</a:t>
            </a:r>
          </a:p>
          <a:p>
            <a:pPr algn="ctr" eaLnBrk="1" hangingPunct="1">
              <a:defRPr/>
            </a:pPr>
            <a:endParaRPr lang="ru-RU" altLang="ru-RU" b="1" dirty="0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algn="ctr" eaLnBrk="1" hangingPunct="1">
              <a:defRPr/>
            </a:pPr>
            <a:endParaRPr lang="ru-RU" altLang="ru-RU" dirty="0">
              <a:solidFill>
                <a:srgbClr val="632523"/>
              </a:solidFill>
              <a:latin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6953148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5987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" name="CustomShape 1"/>
          <p:cNvSpPr/>
          <p:nvPr/>
        </p:nvSpPr>
        <p:spPr>
          <a:xfrm>
            <a:off x="6011863" y="0"/>
            <a:ext cx="46037" cy="686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CustomShape 5"/>
          <p:cNvSpPr/>
          <p:nvPr/>
        </p:nvSpPr>
        <p:spPr>
          <a:xfrm>
            <a:off x="6156325" y="4437063"/>
            <a:ext cx="2743200" cy="19367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r>
              <a:rPr lang="ru-RU" altLang="ru-RU" sz="2000" b="1">
                <a:solidFill>
                  <a:srgbClr val="632523"/>
                </a:solidFill>
                <a:latin typeface="PT Astra Serif" panose="020A0603040505020204" pitchFamily="18" charset="-52"/>
              </a:rPr>
              <a:t>КЛЮЧЕВЫЕ ЦЕЛИ</a:t>
            </a:r>
            <a:endParaRPr lang="ru-RU" altLang="ru-RU" sz="2000"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r>
              <a:rPr lang="ru-RU" altLang="ru-RU" sz="2000" b="1">
                <a:solidFill>
                  <a:srgbClr val="632523"/>
                </a:solidFill>
                <a:latin typeface="PT Astra Serif" panose="020A0603040505020204" pitchFamily="18" charset="-52"/>
              </a:rPr>
              <a:t>И ПРИОРИТЕТНЫЕ ЗАДАЧИ</a:t>
            </a:r>
            <a:endParaRPr lang="ru-RU" altLang="ru-RU" sz="2000">
              <a:latin typeface="PT Astra Serif" panose="020A0603040505020204" pitchFamily="18" charset="-52"/>
            </a:endParaRPr>
          </a:p>
        </p:txBody>
      </p:sp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7838"/>
            <a:ext cx="5619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ustomShape 10"/>
          <p:cNvSpPr/>
          <p:nvPr/>
        </p:nvSpPr>
        <p:spPr>
          <a:xfrm>
            <a:off x="250825" y="981075"/>
            <a:ext cx="5616575" cy="7197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  <a:round/>
          </a:ln>
          <a:effectLst>
            <a:outerShdw blurRad="50800" dist="37674" dir="8100000" algn="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dirty="0"/>
          </a:p>
          <a:p>
            <a:pPr eaLnBrk="1" hangingPunct="1">
              <a:defRPr/>
            </a:pPr>
            <a:r>
              <a:rPr lang="ru-RU" altLang="ru-RU" sz="1600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Задача: </a:t>
            </a:r>
            <a:r>
              <a:rPr lang="ru-RU" altLang="ru-RU" sz="1600" dirty="0">
                <a:solidFill>
                  <a:srgbClr val="632523"/>
                </a:solidFill>
                <a:latin typeface="Times New Roman" panose="02020603050405020304" pitchFamily="18" charset="0"/>
              </a:rPr>
              <a:t>Актуализация градостроительной документации</a:t>
            </a:r>
          </a:p>
          <a:p>
            <a:pPr algn="ctr" eaLnBrk="1" hangingPunct="1">
              <a:defRPr/>
            </a:pPr>
            <a:r>
              <a:rPr lang="ru-RU" altLang="ru-RU" sz="1600" dirty="0">
                <a:solidFill>
                  <a:srgbClr val="632523"/>
                </a:solidFill>
                <a:latin typeface="Times New Roman" panose="02020603050405020304" pitchFamily="18" charset="0"/>
              </a:rPr>
              <a:t>         города Ульяновска</a:t>
            </a:r>
            <a:endParaRPr lang="ru-RU" altLang="ru-RU" sz="1600" dirty="0">
              <a:solidFill>
                <a:srgbClr val="632523"/>
              </a:solidFill>
            </a:endParaRPr>
          </a:p>
          <a:p>
            <a:pPr eaLnBrk="1" hangingPunct="1">
              <a:defRPr/>
            </a:pPr>
            <a:endParaRPr lang="ru-RU" altLang="ru-RU" dirty="0"/>
          </a:p>
        </p:txBody>
      </p:sp>
      <p:sp>
        <p:nvSpPr>
          <p:cNvPr id="21" name="CustomShape 6"/>
          <p:cNvSpPr/>
          <p:nvPr/>
        </p:nvSpPr>
        <p:spPr>
          <a:xfrm>
            <a:off x="281706" y="2637010"/>
            <a:ext cx="5624513" cy="2701753"/>
          </a:xfrm>
          <a:prstGeom prst="rect">
            <a:avLst/>
          </a:prstGeom>
          <a:solidFill>
            <a:srgbClr val="FFFCE5"/>
          </a:solidFill>
          <a:ln>
            <a:solidFill>
              <a:srgbClr val="FFFCE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lvl1pPr indent="1793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just" eaLnBrk="1" hangingPunct="1">
              <a:defRPr/>
            </a:pPr>
            <a:endParaRPr lang="ru-RU" altLang="ru-RU" sz="1400" dirty="0">
              <a:solidFill>
                <a:srgbClr val="632523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377825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ru-RU" sz="1600" dirty="0">
                <a:solidFill>
                  <a:srgbClr val="632523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Подготовлен проект документа о внесении изменений              в генеральный план города Ульяновска для направления на согласование в уполномоченные органы</a:t>
            </a:r>
          </a:p>
          <a:p>
            <a:pPr marL="377825" indent="-285750" eaLnBrk="1" hangingPunct="1">
              <a:buFont typeface="Wingdings" panose="05000000000000000000" pitchFamily="2" charset="2"/>
              <a:buChar char="Ø"/>
              <a:defRPr/>
            </a:pPr>
            <a:endParaRPr lang="ru-RU" altLang="ru-RU" sz="1600" dirty="0">
              <a:solidFill>
                <a:srgbClr val="632523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377825" indent="-285750" eaLnBrk="1" hangingPunct="1">
              <a:buFont typeface="Wingdings" panose="05000000000000000000" pitchFamily="2" charset="2"/>
              <a:buChar char="Ø"/>
              <a:defRPr/>
            </a:pPr>
            <a:endParaRPr lang="ru-RU" altLang="ru-RU" sz="1600" dirty="0">
              <a:solidFill>
                <a:srgbClr val="632523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377825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ru-RU" sz="1600" dirty="0">
                <a:solidFill>
                  <a:srgbClr val="632523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Проект документа о внесении изменений в генеральный план города Ульяновска рассмотрен на заседании Единого градостроительного совета</a:t>
            </a:r>
          </a:p>
          <a:p>
            <a:pPr algn="ctr" eaLnBrk="1" hangingPunct="1">
              <a:defRPr/>
            </a:pPr>
            <a:endParaRPr lang="ru-RU" altLang="ru-RU" sz="1600" dirty="0">
              <a:solidFill>
                <a:srgbClr val="632523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 eaLnBrk="1" hangingPunct="1">
              <a:defRPr/>
            </a:pPr>
            <a:endParaRPr lang="ru-RU" altLang="ru-RU" sz="1400" dirty="0">
              <a:solidFill>
                <a:srgbClr val="632523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7176" name="Прямоугольник 27"/>
          <p:cNvSpPr>
            <a:spLocks noChangeArrowheads="1"/>
          </p:cNvSpPr>
          <p:nvPr/>
        </p:nvSpPr>
        <p:spPr bwMode="auto">
          <a:xfrm>
            <a:off x="396875" y="190500"/>
            <a:ext cx="6264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solidFill>
                  <a:srgbClr val="632523"/>
                </a:solidFill>
                <a:latin typeface="PT Astra Serif" pitchFamily="18" charset="-52"/>
              </a:rPr>
              <a:t>СОВЕРШЕНСТВОВАНИЕ </a:t>
            </a:r>
          </a:p>
          <a:p>
            <a:pPr algn="ctr" eaLnBrk="1" hangingPunct="1"/>
            <a:r>
              <a:rPr lang="ru-RU" altLang="ru-RU" b="1">
                <a:solidFill>
                  <a:srgbClr val="632523"/>
                </a:solidFill>
                <a:latin typeface="PT Astra Serif" pitchFamily="18" charset="-52"/>
              </a:rPr>
              <a:t>ГРАДОСТРОИТЕЛЬНОЙ ДЕЯТЕЛЬНОСТИ</a:t>
            </a:r>
          </a:p>
        </p:txBody>
      </p:sp>
      <p:sp>
        <p:nvSpPr>
          <p:cNvPr id="15" name="CustomShape 7"/>
          <p:cNvSpPr/>
          <p:nvPr/>
        </p:nvSpPr>
        <p:spPr>
          <a:xfrm>
            <a:off x="107950" y="46038"/>
            <a:ext cx="1366838" cy="460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solidFill>
                  <a:srgbClr val="1ACDD6"/>
                </a:solidFill>
                <a:latin typeface="PT Astra Serif" panose="020A0603040505020204" pitchFamily="18" charset="-52"/>
              </a:rPr>
              <a:t>ЦЕЛЬ 1:</a:t>
            </a:r>
            <a:r>
              <a:rPr lang="ru-RU" altLang="ru-RU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          </a:t>
            </a:r>
            <a:endParaRPr lang="ru-RU" altLang="ru-RU" sz="2400" dirty="0"/>
          </a:p>
        </p:txBody>
      </p:sp>
      <p:pic>
        <p:nvPicPr>
          <p:cNvPr id="7180" name="Рисунок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2816"/>
            <a:ext cx="5624513" cy="35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ustomShape 4"/>
          <p:cNvSpPr/>
          <p:nvPr/>
        </p:nvSpPr>
        <p:spPr>
          <a:xfrm>
            <a:off x="1763688" y="1340941"/>
            <a:ext cx="2735287" cy="13219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dirty="0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algn="ctr" eaLnBrk="1" hangingPunct="1">
              <a:defRPr/>
            </a:pPr>
            <a:endParaRPr lang="ru-RU" altLang="ru-RU" sz="800" b="1" dirty="0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algn="ctr" eaLnBrk="1" hangingPunct="1">
              <a:defRPr/>
            </a:pPr>
            <a:r>
              <a:rPr lang="ru-RU" altLang="ru-RU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Результат</a:t>
            </a:r>
          </a:p>
          <a:p>
            <a:pPr algn="ctr" eaLnBrk="1" hangingPunct="1">
              <a:defRPr/>
            </a:pPr>
            <a:endParaRPr lang="ru-RU" altLang="ru-RU" b="1" dirty="0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algn="ctr" eaLnBrk="1" hangingPunct="1">
              <a:defRPr/>
            </a:pPr>
            <a:endParaRPr lang="ru-RU" altLang="ru-RU" dirty="0">
              <a:solidFill>
                <a:srgbClr val="632523"/>
              </a:solidFill>
              <a:latin typeface="PT Astra Serif" panose="020A0603040505020204" pitchFamily="18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1" r="19416"/>
          <a:stretch/>
        </p:blipFill>
        <p:spPr>
          <a:xfrm>
            <a:off x="6362283" y="3739121"/>
            <a:ext cx="2113647" cy="153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4838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5987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" name="CustomShape 1"/>
          <p:cNvSpPr/>
          <p:nvPr/>
        </p:nvSpPr>
        <p:spPr>
          <a:xfrm>
            <a:off x="6011863" y="0"/>
            <a:ext cx="46037" cy="686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CustomShape 5"/>
          <p:cNvSpPr/>
          <p:nvPr/>
        </p:nvSpPr>
        <p:spPr>
          <a:xfrm>
            <a:off x="6156325" y="4437063"/>
            <a:ext cx="2743200" cy="19367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r>
              <a:rPr lang="ru-RU" altLang="ru-RU" sz="2000" b="1">
                <a:solidFill>
                  <a:srgbClr val="632523"/>
                </a:solidFill>
                <a:latin typeface="PT Astra Serif" panose="020A0603040505020204" pitchFamily="18" charset="-52"/>
              </a:rPr>
              <a:t>КЛЮЧЕВЫЕ ЦЕЛИ</a:t>
            </a:r>
            <a:endParaRPr lang="ru-RU" altLang="ru-RU" sz="2000"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r>
              <a:rPr lang="ru-RU" altLang="ru-RU" sz="2000" b="1">
                <a:solidFill>
                  <a:srgbClr val="632523"/>
                </a:solidFill>
                <a:latin typeface="PT Astra Serif" panose="020A0603040505020204" pitchFamily="18" charset="-52"/>
              </a:rPr>
              <a:t>И ПРИОРИТЕТНЫЕ ЗАДАЧИ</a:t>
            </a:r>
            <a:endParaRPr lang="ru-RU" altLang="ru-RU" sz="2000">
              <a:latin typeface="PT Astra Serif" panose="020A0603040505020204" pitchFamily="18" charset="-52"/>
            </a:endParaRPr>
          </a:p>
        </p:txBody>
      </p:sp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7838"/>
            <a:ext cx="5619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ustomShape 10"/>
          <p:cNvSpPr/>
          <p:nvPr/>
        </p:nvSpPr>
        <p:spPr>
          <a:xfrm>
            <a:off x="250825" y="981075"/>
            <a:ext cx="5616575" cy="7197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  <a:round/>
          </a:ln>
          <a:effectLst>
            <a:outerShdw blurRad="50800" dist="37674" dir="8100000" algn="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dirty="0"/>
          </a:p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Задача: </a:t>
            </a:r>
            <a:r>
              <a:rPr lang="ru-RU" altLang="ru-RU" sz="1600" dirty="0">
                <a:solidFill>
                  <a:srgbClr val="632523"/>
                </a:solidFill>
                <a:latin typeface="Times New Roman" panose="02020603050405020304" pitchFamily="18" charset="0"/>
              </a:rPr>
              <a:t>Подготовка специалистов в области               градостроительной деятельности</a:t>
            </a:r>
            <a:endParaRPr lang="ru-RU" altLang="ru-RU" sz="1600" dirty="0">
              <a:solidFill>
                <a:srgbClr val="632523"/>
              </a:solidFill>
            </a:endParaRPr>
          </a:p>
          <a:p>
            <a:pPr eaLnBrk="1" hangingPunct="1">
              <a:defRPr/>
            </a:pPr>
            <a:endParaRPr lang="ru-RU" altLang="ru-RU" dirty="0"/>
          </a:p>
        </p:txBody>
      </p:sp>
      <p:sp>
        <p:nvSpPr>
          <p:cNvPr id="21" name="CustomShape 6"/>
          <p:cNvSpPr/>
          <p:nvPr/>
        </p:nvSpPr>
        <p:spPr>
          <a:xfrm>
            <a:off x="281706" y="2662926"/>
            <a:ext cx="5624513" cy="3142338"/>
          </a:xfrm>
          <a:prstGeom prst="rect">
            <a:avLst/>
          </a:prstGeom>
          <a:solidFill>
            <a:srgbClr val="FFFCE5"/>
          </a:solidFill>
          <a:ln>
            <a:solidFill>
              <a:srgbClr val="FFFCE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lvl1pPr indent="1793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just" eaLnBrk="1" hangingPunct="1">
              <a:defRPr/>
            </a:pPr>
            <a:endParaRPr lang="ru-RU" altLang="ru-RU" sz="1400" b="1" dirty="0">
              <a:solidFill>
                <a:srgbClr val="632523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92075" indent="355600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632523"/>
                </a:solidFill>
                <a:latin typeface="PT Astra Serif" panose="020A0603040505020204" pitchFamily="18" charset="-52"/>
              </a:rPr>
              <a:t>Прошли обучение в </a:t>
            </a:r>
            <a:r>
              <a:rPr lang="ru-RU" sz="1600" dirty="0" err="1">
                <a:solidFill>
                  <a:srgbClr val="632523"/>
                </a:solidFill>
                <a:latin typeface="PT Astra Serif" panose="020A0603040505020204" pitchFamily="18" charset="-52"/>
              </a:rPr>
              <a:t>УлГТУ</a:t>
            </a:r>
            <a:r>
              <a:rPr lang="ru-RU" sz="1600" dirty="0">
                <a:solidFill>
                  <a:srgbClr val="632523"/>
                </a:solidFill>
                <a:latin typeface="PT Astra Serif" panose="020A0603040505020204" pitchFamily="18" charset="-52"/>
              </a:rPr>
              <a:t> 3 специалиста в области архитектуры в рамках реализации Закона Ульяновской области от 04.06.2020 N 51-ЗО "О некоторых мерах, способствующих привлечению квалифицированных работников в сфере градостроительной деятельности в органы местного самоуправления муниципальных образований Ульяновской области»</a:t>
            </a:r>
          </a:p>
          <a:p>
            <a:pPr marL="92075" indent="355600" eaLnBrk="1" hangingPunct="1">
              <a:defRPr/>
            </a:pPr>
            <a:endParaRPr lang="ru-RU" sz="1600" dirty="0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marL="92075" indent="355600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632523"/>
                </a:solidFill>
                <a:latin typeface="PT Astra Serif" panose="020A0603040505020204" pitchFamily="18" charset="-52"/>
              </a:rPr>
              <a:t>Специалисты направлены в органы архитектуры                       3 муниципальных районов для работы.</a:t>
            </a:r>
          </a:p>
          <a:p>
            <a:pPr algn="just" eaLnBrk="1" hangingPunct="1">
              <a:defRPr/>
            </a:pPr>
            <a:endParaRPr lang="ru-RU" altLang="ru-RU" sz="1400" dirty="0">
              <a:solidFill>
                <a:srgbClr val="632523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7176" name="Прямоугольник 27"/>
          <p:cNvSpPr>
            <a:spLocks noChangeArrowheads="1"/>
          </p:cNvSpPr>
          <p:nvPr/>
        </p:nvSpPr>
        <p:spPr bwMode="auto">
          <a:xfrm>
            <a:off x="396875" y="190500"/>
            <a:ext cx="6264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solidFill>
                  <a:srgbClr val="632523"/>
                </a:solidFill>
                <a:latin typeface="PT Astra Serif" pitchFamily="18" charset="-52"/>
              </a:rPr>
              <a:t>СОВЕРШЕНСТВОВАНИЕ </a:t>
            </a:r>
          </a:p>
          <a:p>
            <a:pPr algn="ctr" eaLnBrk="1" hangingPunct="1"/>
            <a:r>
              <a:rPr lang="ru-RU" altLang="ru-RU" b="1">
                <a:solidFill>
                  <a:srgbClr val="632523"/>
                </a:solidFill>
                <a:latin typeface="PT Astra Serif" pitchFamily="18" charset="-52"/>
              </a:rPr>
              <a:t>ГРАДОСТРОИТЕЛЬНОЙ ДЕЯТЕЛЬНОСТИ</a:t>
            </a:r>
          </a:p>
        </p:txBody>
      </p:sp>
      <p:sp>
        <p:nvSpPr>
          <p:cNvPr id="15" name="CustomShape 7"/>
          <p:cNvSpPr/>
          <p:nvPr/>
        </p:nvSpPr>
        <p:spPr>
          <a:xfrm>
            <a:off x="107950" y="46038"/>
            <a:ext cx="1366838" cy="460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solidFill>
                  <a:srgbClr val="1ACDD6"/>
                </a:solidFill>
                <a:latin typeface="PT Astra Serif" panose="020A0603040505020204" pitchFamily="18" charset="-52"/>
              </a:rPr>
              <a:t>ЦЕЛЬ 1:</a:t>
            </a:r>
            <a:r>
              <a:rPr lang="ru-RU" altLang="ru-RU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          </a:t>
            </a:r>
            <a:endParaRPr lang="ru-RU" altLang="ru-RU" sz="2400" dirty="0"/>
          </a:p>
        </p:txBody>
      </p:sp>
      <p:pic>
        <p:nvPicPr>
          <p:cNvPr id="7180" name="Рисунок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2816"/>
            <a:ext cx="5624513" cy="35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ustomShape 4"/>
          <p:cNvSpPr/>
          <p:nvPr/>
        </p:nvSpPr>
        <p:spPr>
          <a:xfrm>
            <a:off x="1763688" y="1340941"/>
            <a:ext cx="2735287" cy="13219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dirty="0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algn="ctr" eaLnBrk="1" hangingPunct="1">
              <a:defRPr/>
            </a:pPr>
            <a:endParaRPr lang="ru-RU" altLang="ru-RU" sz="800" b="1" dirty="0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algn="ctr" eaLnBrk="1" hangingPunct="1">
              <a:defRPr/>
            </a:pPr>
            <a:r>
              <a:rPr lang="ru-RU" altLang="ru-RU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Результат</a:t>
            </a:r>
          </a:p>
          <a:p>
            <a:pPr algn="ctr" eaLnBrk="1" hangingPunct="1">
              <a:defRPr/>
            </a:pPr>
            <a:endParaRPr lang="ru-RU" altLang="ru-RU" b="1" dirty="0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algn="ctr" eaLnBrk="1" hangingPunct="1">
              <a:defRPr/>
            </a:pPr>
            <a:endParaRPr lang="ru-RU" altLang="ru-RU" dirty="0">
              <a:solidFill>
                <a:srgbClr val="632523"/>
              </a:solidFill>
              <a:latin typeface="PT Astra Serif" panose="020A0603040505020204" pitchFamily="18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63" y="3452283"/>
            <a:ext cx="1368425" cy="182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9637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Y:\фоны презентаций\Новая папка\фон3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" y="-25654"/>
            <a:ext cx="915987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 flipH="1">
            <a:off x="5938838" y="-25655"/>
            <a:ext cx="73025" cy="686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60" name="Picture 3" descr="Y:\фоны презентаций\Новая папка\img_235263П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6250"/>
            <a:ext cx="574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547813" y="260350"/>
            <a:ext cx="44640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ПОВЫШЕНИЕ ЭФФЕКТИВНОСТИ ИСПОЛЬЗОВАНИЯ ЗЕМЕЛЬНЫХ РЕСУРСОВ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5536" y="1379393"/>
            <a:ext cx="2808312" cy="936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CE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Задача: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Сокращение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сроков оказания государственных услуг</a:t>
            </a:r>
            <a:endParaRPr lang="ru-RU" dirty="0">
              <a:latin typeface="PT Astra Serif" pitchFamily="18" charset="-52"/>
              <a:ea typeface="PT Astra Serif" pitchFamily="18" charset="-5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</p:txBody>
      </p:sp>
      <p:sp>
        <p:nvSpPr>
          <p:cNvPr id="13" name="CustomShape 4"/>
          <p:cNvSpPr/>
          <p:nvPr/>
        </p:nvSpPr>
        <p:spPr>
          <a:xfrm>
            <a:off x="179388" y="115888"/>
            <a:ext cx="1728787" cy="4000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1ACDD6"/>
                </a:solidFill>
                <a:latin typeface="PT Astra Serif" pitchFamily="18" charset="-52"/>
              </a:rPr>
              <a:t>ЦЕЛЬ </a:t>
            </a:r>
            <a:r>
              <a:rPr lang="en-US" altLang="ru-RU" sz="2000" b="1" dirty="0">
                <a:solidFill>
                  <a:srgbClr val="1ACDD6"/>
                </a:solidFill>
                <a:latin typeface="PT Astra Serif" pitchFamily="18" charset="-52"/>
              </a:rPr>
              <a:t>2</a:t>
            </a:r>
            <a:r>
              <a:rPr lang="ru-RU" altLang="ru-RU" sz="2000" b="1" dirty="0">
                <a:solidFill>
                  <a:srgbClr val="1ACDD6"/>
                </a:solidFill>
                <a:latin typeface="PT Astra Serif" pitchFamily="18" charset="-52"/>
              </a:rPr>
              <a:t>:</a:t>
            </a:r>
            <a:r>
              <a:rPr lang="ru-RU" altLang="ru-RU" sz="2000" b="1" dirty="0">
                <a:solidFill>
                  <a:srgbClr val="00B0F0"/>
                </a:solidFill>
                <a:latin typeface="Calibri" pitchFamily="34" charset="0"/>
              </a:rPr>
              <a:t>          </a:t>
            </a:r>
            <a:endParaRPr lang="ru-RU" altLang="ru-RU" sz="2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95536" y="3573462"/>
            <a:ext cx="5383960" cy="2735857"/>
          </a:xfrm>
          <a:prstGeom prst="rect">
            <a:avLst/>
          </a:prstGeom>
          <a:solidFill>
            <a:srgbClr val="F8F3D0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dirty="0">
                <a:solidFill>
                  <a:srgbClr val="632523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Результат:</a:t>
            </a:r>
          </a:p>
          <a:p>
            <a:pPr eaLnBrk="1" hangingPunct="1">
              <a:defRPr/>
            </a:pPr>
            <a:endParaRPr lang="ru-RU" altLang="ru-RU" sz="1200" b="1" dirty="0">
              <a:solidFill>
                <a:srgbClr val="632523"/>
              </a:solidFill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ru-RU" altLang="ru-RU" sz="1400" dirty="0">
                <a:solidFill>
                  <a:srgbClr val="632523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 </a:t>
            </a:r>
            <a:r>
              <a:rPr lang="ru-RU" altLang="ru-RU" sz="1600" dirty="0">
                <a:solidFill>
                  <a:srgbClr val="632523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 Создан интерактивный сервис по уведомлению граждан о рассмотрении заявлений, в том числе их результата</a:t>
            </a:r>
          </a:p>
          <a:p>
            <a:pPr algn="just" eaLnBrk="1" hangingPunct="1">
              <a:defRPr/>
            </a:pPr>
            <a:endParaRPr lang="ru-RU" altLang="ru-RU" sz="1600" dirty="0">
              <a:solidFill>
                <a:srgbClr val="632523"/>
              </a:solidFill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ru-RU" altLang="ru-RU" sz="1600" dirty="0">
                <a:solidFill>
                  <a:srgbClr val="632523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 Выставлено на торги более </a:t>
            </a:r>
            <a:r>
              <a:rPr lang="ru-RU" altLang="ru-RU" sz="1600" b="1" dirty="0">
                <a:solidFill>
                  <a:srgbClr val="632523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50</a:t>
            </a:r>
            <a:r>
              <a:rPr lang="ru-RU" altLang="ru-RU" sz="1600" dirty="0">
                <a:solidFill>
                  <a:srgbClr val="632523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земельных участков</a:t>
            </a:r>
          </a:p>
          <a:p>
            <a:pPr algn="just" eaLnBrk="1" hangingPunct="1">
              <a:defRPr/>
            </a:pPr>
            <a:endParaRPr lang="ru-RU" altLang="ru-RU" sz="1600" dirty="0">
              <a:solidFill>
                <a:srgbClr val="632523"/>
              </a:solidFill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ru-RU" altLang="ru-RU" sz="1600" dirty="0">
                <a:solidFill>
                  <a:srgbClr val="632523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 Получены доходы от реализации земельных участков  в размере </a:t>
            </a:r>
            <a:r>
              <a:rPr lang="ru-RU" altLang="ru-RU" sz="1600" b="1" dirty="0">
                <a:solidFill>
                  <a:srgbClr val="632523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10,0</a:t>
            </a:r>
            <a:r>
              <a:rPr lang="ru-RU" altLang="ru-RU" sz="1600" dirty="0">
                <a:solidFill>
                  <a:srgbClr val="632523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млн. рублей.</a:t>
            </a:r>
          </a:p>
        </p:txBody>
      </p:sp>
      <p:sp>
        <p:nvSpPr>
          <p:cNvPr id="19465" name="TextBox 24"/>
          <p:cNvSpPr txBox="1">
            <a:spLocks noChangeArrowheads="1"/>
          </p:cNvSpPr>
          <p:nvPr/>
        </p:nvSpPr>
        <p:spPr bwMode="auto">
          <a:xfrm>
            <a:off x="6156325" y="4437063"/>
            <a:ext cx="27447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 hangingPunct="1"/>
            <a:endParaRPr lang="ru-RU" altLang="ru-RU" sz="2000" b="1">
              <a:solidFill>
                <a:srgbClr val="632523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000" b="1">
              <a:solidFill>
                <a:srgbClr val="632523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000" b="1">
              <a:solidFill>
                <a:srgbClr val="632523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000" b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КЛЮЧЕВЫЕ ЦЕЛИ</a:t>
            </a:r>
          </a:p>
          <a:p>
            <a:pPr eaLnBrk="1" hangingPunct="1"/>
            <a:r>
              <a:rPr lang="ru-RU" altLang="ru-RU" sz="2000" b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И ПРИОРИТЕТНЫЕ ЗАДАЧИ</a:t>
            </a:r>
            <a:endParaRPr lang="ru-RU" altLang="ru-RU" sz="2000">
              <a:solidFill>
                <a:srgbClr val="63252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6" name="Рисунок 9" descr="C:\Users\user\Desktop\da19122f0ff4d73b16edce1f068aa48d37665b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573463"/>
            <a:ext cx="27447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298826" y="1379393"/>
            <a:ext cx="2480670" cy="936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CE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Задача: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Повышение качества оказания государственных услуг</a:t>
            </a:r>
            <a:endParaRPr lang="ru-RU" dirty="0">
              <a:latin typeface="PT Astra Serif" pitchFamily="18" charset="-52"/>
              <a:ea typeface="PT Astra Serif" pitchFamily="18" charset="-5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2492896"/>
            <a:ext cx="5383960" cy="7200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CE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Задача: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Увеличение количества вовлекаемых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               в оборот земельных участков</a:t>
            </a:r>
            <a:endParaRPr lang="ru-RU" dirty="0">
              <a:latin typeface="PT Astra Serif" pitchFamily="18" charset="-52"/>
              <a:ea typeface="PT Astra Serif" pitchFamily="18" charset="-5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236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56387"/>
            <a:ext cx="9159875" cy="70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" name="CustomShape 1"/>
          <p:cNvSpPr/>
          <p:nvPr/>
        </p:nvSpPr>
        <p:spPr>
          <a:xfrm>
            <a:off x="5948363" y="-3175"/>
            <a:ext cx="63500" cy="686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CustomShape 4"/>
          <p:cNvSpPr/>
          <p:nvPr/>
        </p:nvSpPr>
        <p:spPr>
          <a:xfrm>
            <a:off x="6156325" y="4437063"/>
            <a:ext cx="2743200" cy="2244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r>
              <a:rPr lang="ru-RU" altLang="ru-RU" sz="2000" b="1">
                <a:solidFill>
                  <a:srgbClr val="632523"/>
                </a:solidFill>
                <a:latin typeface="PT Astra Serif" panose="020A0603040505020204" pitchFamily="18" charset="-52"/>
              </a:rPr>
              <a:t>КЛЮЧЕВЫЕ ЦЕЛИ</a:t>
            </a:r>
            <a:endParaRPr lang="ru-RU" altLang="ru-RU" sz="2000"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r>
              <a:rPr lang="ru-RU" altLang="ru-RU" sz="2000" b="1">
                <a:solidFill>
                  <a:srgbClr val="632523"/>
                </a:solidFill>
                <a:latin typeface="PT Astra Serif" panose="020A0603040505020204" pitchFamily="18" charset="-52"/>
              </a:rPr>
              <a:t>И ПРИОРИТЕТНЫЕ ЗАДАЧИ</a:t>
            </a:r>
            <a:endParaRPr lang="ru-RU" altLang="ru-RU" sz="2000">
              <a:latin typeface="PT Astra Serif" panose="020A0603040505020204" pitchFamily="18" charset="-52"/>
            </a:endParaRPr>
          </a:p>
        </p:txBody>
      </p:sp>
      <p:sp>
        <p:nvSpPr>
          <p:cNvPr id="167" name="CustomShape 5"/>
          <p:cNvSpPr/>
          <p:nvPr/>
        </p:nvSpPr>
        <p:spPr>
          <a:xfrm>
            <a:off x="682625" y="188913"/>
            <a:ext cx="5400675" cy="921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/>
            <a:r>
              <a:rPr lang="ru-RU" b="1" dirty="0">
                <a:solidFill>
                  <a:srgbClr val="632523"/>
                </a:solidFill>
                <a:latin typeface="PT Astra Serif" pitchFamily="18" charset="-52"/>
              </a:rPr>
              <a:t>Вовлечение имущества, неиспользуемого областными государственными учреждениями Ульяновской области, в хозяйственный оборот</a:t>
            </a:r>
            <a:endParaRPr lang="ru-RU" dirty="0">
              <a:solidFill>
                <a:srgbClr val="632523"/>
              </a:solidFill>
              <a:latin typeface="PT Astra Serif" pitchFamily="18" charset="-52"/>
            </a:endParaRPr>
          </a:p>
        </p:txBody>
      </p:sp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22755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" name="CustomShape 6"/>
          <p:cNvSpPr/>
          <p:nvPr/>
        </p:nvSpPr>
        <p:spPr>
          <a:xfrm>
            <a:off x="539750" y="5445125"/>
            <a:ext cx="2592388" cy="5762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spc="-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CustomShape 6"/>
          <p:cNvSpPr/>
          <p:nvPr/>
        </p:nvSpPr>
        <p:spPr>
          <a:xfrm>
            <a:off x="325437" y="4077071"/>
            <a:ext cx="5611813" cy="2604717"/>
          </a:xfrm>
          <a:prstGeom prst="rect">
            <a:avLst/>
          </a:prstGeom>
          <a:solidFill>
            <a:srgbClr val="FFFCE5"/>
          </a:solidFill>
          <a:ln>
            <a:solidFill>
              <a:srgbClr val="FFFCE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just" eaLnBrk="1" hangingPunct="1">
              <a:defRPr/>
            </a:pPr>
            <a:endParaRPr lang="ru-RU" altLang="ru-RU" sz="800" b="1" dirty="0">
              <a:solidFill>
                <a:srgbClr val="953735"/>
              </a:solidFill>
              <a:latin typeface="PT Astra Serif" panose="020A0603040505020204" pitchFamily="18" charset="-52"/>
            </a:endParaRPr>
          </a:p>
        </p:txBody>
      </p:sp>
      <p:sp>
        <p:nvSpPr>
          <p:cNvPr id="13" name="CustomShape 7"/>
          <p:cNvSpPr/>
          <p:nvPr/>
        </p:nvSpPr>
        <p:spPr>
          <a:xfrm>
            <a:off x="34925" y="44450"/>
            <a:ext cx="1366838" cy="460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solidFill>
                  <a:srgbClr val="1ACDD6"/>
                </a:solidFill>
                <a:latin typeface="PT Astra Serif" panose="020A0603040505020204" pitchFamily="18" charset="-52"/>
              </a:rPr>
              <a:t>ЦЕЛЬ </a:t>
            </a:r>
            <a:r>
              <a:rPr lang="en-US" altLang="ru-RU" sz="2000" b="1" dirty="0">
                <a:solidFill>
                  <a:srgbClr val="1ACDD6"/>
                </a:solidFill>
                <a:latin typeface="PT Astra Serif" panose="020A0603040505020204" pitchFamily="18" charset="-52"/>
              </a:rPr>
              <a:t>3</a:t>
            </a:r>
            <a:r>
              <a:rPr lang="ru-RU" altLang="ru-RU" sz="2000" b="1" dirty="0">
                <a:solidFill>
                  <a:srgbClr val="1ACDD6"/>
                </a:solidFill>
                <a:latin typeface="PT Astra Serif" panose="020A0603040505020204" pitchFamily="18" charset="-52"/>
              </a:rPr>
              <a:t>:</a:t>
            </a:r>
            <a:r>
              <a:rPr lang="ru-RU" altLang="ru-RU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          </a:t>
            </a:r>
            <a:endParaRPr lang="ru-RU" altLang="ru-RU" sz="2400" dirty="0"/>
          </a:p>
        </p:txBody>
      </p:sp>
      <p:pic>
        <p:nvPicPr>
          <p:cNvPr id="6154" name="Рисунок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56" y="2048817"/>
            <a:ext cx="5472112" cy="181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stomShape 4"/>
          <p:cNvSpPr/>
          <p:nvPr/>
        </p:nvSpPr>
        <p:spPr>
          <a:xfrm>
            <a:off x="2700536" y="1772816"/>
            <a:ext cx="2016224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   </a:t>
            </a:r>
          </a:p>
          <a:p>
            <a:pPr eaLnBrk="1" hangingPunct="1">
              <a:defRPr/>
            </a:pPr>
            <a:r>
              <a:rPr lang="ru-RU" altLang="ru-RU" sz="1600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 Результат:</a:t>
            </a:r>
          </a:p>
          <a:p>
            <a:pPr eaLnBrk="1" hangingPunct="1">
              <a:defRPr/>
            </a:pPr>
            <a:endParaRPr lang="ru-RU" altLang="ru-RU" sz="1400" dirty="0">
              <a:solidFill>
                <a:srgbClr val="953735"/>
              </a:solidFill>
              <a:latin typeface="PT Astra Serif" panose="020A0603040505020204" pitchFamily="18" charset="-52"/>
            </a:endParaRPr>
          </a:p>
        </p:txBody>
      </p:sp>
      <p:pic>
        <p:nvPicPr>
          <p:cNvPr id="6156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2717799"/>
            <a:ext cx="32766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stomShape 10"/>
          <p:cNvSpPr/>
          <p:nvPr/>
        </p:nvSpPr>
        <p:spPr>
          <a:xfrm>
            <a:off x="828675" y="1275018"/>
            <a:ext cx="5038725" cy="6763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  <a:round/>
          </a:ln>
          <a:effectLst>
            <a:outerShdw blurRad="50800" dist="37674" dir="8100000" algn="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Задача:  </a:t>
            </a:r>
            <a:r>
              <a:rPr lang="ru-RU" altLang="ru-RU" sz="1300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Осуществление мероприятий по приватизации имущества, неиспользуемого областными государственными учреждениями Ульяновской области   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2626" y="2967335"/>
            <a:ext cx="50403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включить в прогнозный план (программу приватизации) не менее 5 объектов недвижимого имущества.</a:t>
            </a:r>
          </a:p>
        </p:txBody>
      </p:sp>
    </p:spTree>
    <p:extLst>
      <p:ext uri="{BB962C8B-B14F-4D97-AF65-F5344CB8AC3E}">
        <p14:creationId xmlns:p14="http://schemas.microsoft.com/office/powerpoint/2010/main" val="38314391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59875" cy="70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" name="CustomShape 1"/>
          <p:cNvSpPr/>
          <p:nvPr/>
        </p:nvSpPr>
        <p:spPr>
          <a:xfrm>
            <a:off x="5948363" y="-3175"/>
            <a:ext cx="63500" cy="686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CustomShape 4"/>
          <p:cNvSpPr/>
          <p:nvPr/>
        </p:nvSpPr>
        <p:spPr>
          <a:xfrm>
            <a:off x="6156325" y="4437063"/>
            <a:ext cx="2743200" cy="2244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r>
              <a:rPr lang="ru-RU" altLang="ru-RU" sz="2000" b="1">
                <a:solidFill>
                  <a:srgbClr val="632523"/>
                </a:solidFill>
                <a:latin typeface="PT Astra Serif" panose="020A0603040505020204" pitchFamily="18" charset="-52"/>
              </a:rPr>
              <a:t>КЛЮЧЕВЫЕ ЦЕЛИ</a:t>
            </a:r>
            <a:endParaRPr lang="ru-RU" altLang="ru-RU" sz="2000"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r>
              <a:rPr lang="ru-RU" altLang="ru-RU" sz="2000" b="1">
                <a:solidFill>
                  <a:srgbClr val="632523"/>
                </a:solidFill>
                <a:latin typeface="PT Astra Serif" panose="020A0603040505020204" pitchFamily="18" charset="-52"/>
              </a:rPr>
              <a:t>И ПРИОРИТЕТНЫЕ ЗАДАЧИ</a:t>
            </a:r>
            <a:endParaRPr lang="ru-RU" altLang="ru-RU" sz="2000">
              <a:latin typeface="PT Astra Serif" panose="020A0603040505020204" pitchFamily="18" charset="-52"/>
            </a:endParaRPr>
          </a:p>
        </p:txBody>
      </p:sp>
      <p:sp>
        <p:nvSpPr>
          <p:cNvPr id="167" name="CustomShape 5"/>
          <p:cNvSpPr/>
          <p:nvPr/>
        </p:nvSpPr>
        <p:spPr>
          <a:xfrm>
            <a:off x="682625" y="188913"/>
            <a:ext cx="5400675" cy="921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/>
            <a:r>
              <a:rPr lang="ru-RU" b="1" dirty="0">
                <a:solidFill>
                  <a:srgbClr val="632523"/>
                </a:solidFill>
                <a:latin typeface="PT Astra Serif" pitchFamily="18" charset="-52"/>
              </a:rPr>
              <a:t>Вовлечение имущества, неиспользуемого областными государственными учреждениями Ульяновской области, в хозяйственный оборот</a:t>
            </a:r>
            <a:endParaRPr lang="ru-RU" dirty="0">
              <a:solidFill>
                <a:srgbClr val="632523"/>
              </a:solidFill>
              <a:latin typeface="PT Astra Serif" pitchFamily="18" charset="-52"/>
            </a:endParaRPr>
          </a:p>
        </p:txBody>
      </p:sp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22755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" name="CustomShape 6"/>
          <p:cNvSpPr/>
          <p:nvPr/>
        </p:nvSpPr>
        <p:spPr>
          <a:xfrm>
            <a:off x="539750" y="5445125"/>
            <a:ext cx="2592388" cy="5762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spc="-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CustomShape 6"/>
          <p:cNvSpPr/>
          <p:nvPr/>
        </p:nvSpPr>
        <p:spPr>
          <a:xfrm>
            <a:off x="325437" y="2492897"/>
            <a:ext cx="5611813" cy="1348886"/>
          </a:xfrm>
          <a:prstGeom prst="rect">
            <a:avLst/>
          </a:prstGeom>
          <a:solidFill>
            <a:srgbClr val="FFFCE5"/>
          </a:solidFill>
          <a:ln>
            <a:solidFill>
              <a:srgbClr val="FFFCE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just"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осуществить передачу на иной уровень публичного образования не менее 4-х объектов недвижимого имущества.</a:t>
            </a:r>
          </a:p>
        </p:txBody>
      </p:sp>
      <p:sp>
        <p:nvSpPr>
          <p:cNvPr id="13" name="CustomShape 7"/>
          <p:cNvSpPr/>
          <p:nvPr/>
        </p:nvSpPr>
        <p:spPr>
          <a:xfrm>
            <a:off x="34925" y="44450"/>
            <a:ext cx="1366838" cy="460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solidFill>
                  <a:srgbClr val="1ACDD6"/>
                </a:solidFill>
                <a:latin typeface="PT Astra Serif" panose="020A0603040505020204" pitchFamily="18" charset="-52"/>
              </a:rPr>
              <a:t>ЦЕЛЬ </a:t>
            </a:r>
            <a:r>
              <a:rPr lang="en-US" altLang="ru-RU" sz="2000" b="1" dirty="0">
                <a:solidFill>
                  <a:srgbClr val="1ACDD6"/>
                </a:solidFill>
                <a:latin typeface="PT Astra Serif" panose="020A0603040505020204" pitchFamily="18" charset="-52"/>
              </a:rPr>
              <a:t>3</a:t>
            </a:r>
            <a:r>
              <a:rPr lang="ru-RU" altLang="ru-RU" sz="2000" b="1" dirty="0">
                <a:solidFill>
                  <a:srgbClr val="1ACDD6"/>
                </a:solidFill>
                <a:latin typeface="PT Astra Serif" panose="020A0603040505020204" pitchFamily="18" charset="-52"/>
              </a:rPr>
              <a:t>:</a:t>
            </a:r>
            <a:r>
              <a:rPr lang="ru-RU" altLang="ru-RU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          </a:t>
            </a:r>
            <a:endParaRPr lang="ru-RU" altLang="ru-RU" sz="2400" dirty="0"/>
          </a:p>
        </p:txBody>
      </p:sp>
      <p:pic>
        <p:nvPicPr>
          <p:cNvPr id="6154" name="Рисунок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56" y="2048817"/>
            <a:ext cx="5472112" cy="29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stomShape 4"/>
          <p:cNvSpPr/>
          <p:nvPr/>
        </p:nvSpPr>
        <p:spPr>
          <a:xfrm>
            <a:off x="2700536" y="1772816"/>
            <a:ext cx="2016224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   </a:t>
            </a:r>
          </a:p>
          <a:p>
            <a:pPr eaLnBrk="1" hangingPunct="1">
              <a:defRPr/>
            </a:pPr>
            <a:r>
              <a:rPr lang="ru-RU" altLang="ru-RU" sz="1600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 Результат:</a:t>
            </a:r>
          </a:p>
          <a:p>
            <a:pPr eaLnBrk="1" hangingPunct="1">
              <a:defRPr/>
            </a:pPr>
            <a:endParaRPr lang="ru-RU" altLang="ru-RU" sz="1400" dirty="0">
              <a:solidFill>
                <a:srgbClr val="953735"/>
              </a:solidFill>
              <a:latin typeface="PT Astra Serif" panose="020A0603040505020204" pitchFamily="18" charset="-52"/>
            </a:endParaRPr>
          </a:p>
        </p:txBody>
      </p:sp>
      <p:pic>
        <p:nvPicPr>
          <p:cNvPr id="6156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2717799"/>
            <a:ext cx="32766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stomShape 10"/>
          <p:cNvSpPr/>
          <p:nvPr/>
        </p:nvSpPr>
        <p:spPr>
          <a:xfrm>
            <a:off x="828675" y="1275018"/>
            <a:ext cx="5038725" cy="6763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  <a:round/>
          </a:ln>
          <a:effectLst>
            <a:outerShdw blurRad="50800" dist="37674" dir="8100000" algn="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Задача:  </a:t>
            </a:r>
            <a:r>
              <a:rPr lang="ru-RU" altLang="ru-RU" sz="1300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Осуществление мероприятий по передаче имущества, неиспользуемого областными государственными учреждениями Ульяновской области, на иной уровень публичного образования         </a:t>
            </a:r>
          </a:p>
        </p:txBody>
      </p:sp>
    </p:spTree>
    <p:extLst>
      <p:ext uri="{BB962C8B-B14F-4D97-AF65-F5344CB8AC3E}">
        <p14:creationId xmlns:p14="http://schemas.microsoft.com/office/powerpoint/2010/main" val="250754989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59875" cy="70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" name="CustomShape 1"/>
          <p:cNvSpPr/>
          <p:nvPr/>
        </p:nvSpPr>
        <p:spPr>
          <a:xfrm>
            <a:off x="5948363" y="-3175"/>
            <a:ext cx="63500" cy="686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CustomShape 4"/>
          <p:cNvSpPr/>
          <p:nvPr/>
        </p:nvSpPr>
        <p:spPr>
          <a:xfrm>
            <a:off x="6156325" y="4437063"/>
            <a:ext cx="2743200" cy="2244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r>
              <a:rPr lang="ru-RU" altLang="ru-RU" sz="2000" b="1">
                <a:solidFill>
                  <a:srgbClr val="632523"/>
                </a:solidFill>
                <a:latin typeface="PT Astra Serif" panose="020A0603040505020204" pitchFamily="18" charset="-52"/>
              </a:rPr>
              <a:t>КЛЮЧЕВЫЕ ЦЕЛИ</a:t>
            </a:r>
            <a:endParaRPr lang="ru-RU" altLang="ru-RU" sz="2000"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r>
              <a:rPr lang="ru-RU" altLang="ru-RU" sz="2000" b="1">
                <a:solidFill>
                  <a:srgbClr val="632523"/>
                </a:solidFill>
                <a:latin typeface="PT Astra Serif" panose="020A0603040505020204" pitchFamily="18" charset="-52"/>
              </a:rPr>
              <a:t>И ПРИОРИТЕТНЫЕ ЗАДАЧИ</a:t>
            </a:r>
            <a:endParaRPr lang="ru-RU" altLang="ru-RU" sz="2000">
              <a:latin typeface="PT Astra Serif" panose="020A0603040505020204" pitchFamily="18" charset="-52"/>
            </a:endParaRPr>
          </a:p>
        </p:txBody>
      </p:sp>
      <p:sp>
        <p:nvSpPr>
          <p:cNvPr id="167" name="CustomShape 5"/>
          <p:cNvSpPr/>
          <p:nvPr/>
        </p:nvSpPr>
        <p:spPr>
          <a:xfrm>
            <a:off x="682625" y="188913"/>
            <a:ext cx="5400675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/>
            <a:r>
              <a:rPr lang="ru-RU" dirty="0">
                <a:solidFill>
                  <a:srgbClr val="632523"/>
                </a:solidFill>
                <a:latin typeface="PT Astra Serif" pitchFamily="18" charset="-52"/>
              </a:rPr>
              <a:t>Исключение по результатам списания из хозяйственного оборота неликвидного имущества, находящегося в государственной собственности Ульяновской области</a:t>
            </a:r>
          </a:p>
        </p:txBody>
      </p:sp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22755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" name="CustomShape 6"/>
          <p:cNvSpPr/>
          <p:nvPr/>
        </p:nvSpPr>
        <p:spPr>
          <a:xfrm>
            <a:off x="539750" y="5445125"/>
            <a:ext cx="2592388" cy="5762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spc="-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CustomShape 6"/>
          <p:cNvSpPr/>
          <p:nvPr/>
        </p:nvSpPr>
        <p:spPr>
          <a:xfrm>
            <a:off x="325437" y="2878360"/>
            <a:ext cx="5611813" cy="1187227"/>
          </a:xfrm>
          <a:prstGeom prst="rect">
            <a:avLst/>
          </a:prstGeom>
          <a:solidFill>
            <a:srgbClr val="FFFCE5"/>
          </a:solidFill>
          <a:ln>
            <a:solidFill>
              <a:srgbClr val="FFFCE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just"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мероприятий по списанию не менее 5 - </a:t>
            </a:r>
            <a:r>
              <a:rPr lang="ru-RU" alt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объектов недвижимого имущества.</a:t>
            </a:r>
          </a:p>
        </p:txBody>
      </p:sp>
      <p:sp>
        <p:nvSpPr>
          <p:cNvPr id="13" name="CustomShape 7"/>
          <p:cNvSpPr/>
          <p:nvPr/>
        </p:nvSpPr>
        <p:spPr>
          <a:xfrm>
            <a:off x="34925" y="44450"/>
            <a:ext cx="1366838" cy="460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solidFill>
                  <a:srgbClr val="1ACDD6"/>
                </a:solidFill>
                <a:latin typeface="PT Astra Serif" panose="020A0603040505020204" pitchFamily="18" charset="-52"/>
              </a:rPr>
              <a:t>ЦЕЛЬ </a:t>
            </a:r>
            <a:r>
              <a:rPr lang="en-US" altLang="ru-RU" sz="2000" b="1" dirty="0">
                <a:solidFill>
                  <a:srgbClr val="1ACDD6"/>
                </a:solidFill>
                <a:latin typeface="PT Astra Serif" panose="020A0603040505020204" pitchFamily="18" charset="-52"/>
              </a:rPr>
              <a:t>4</a:t>
            </a:r>
            <a:r>
              <a:rPr lang="ru-RU" altLang="ru-RU" sz="2000" b="1" dirty="0">
                <a:solidFill>
                  <a:srgbClr val="1ACDD6"/>
                </a:solidFill>
                <a:latin typeface="PT Astra Serif" panose="020A0603040505020204" pitchFamily="18" charset="-52"/>
              </a:rPr>
              <a:t>:</a:t>
            </a:r>
            <a:r>
              <a:rPr lang="ru-RU" altLang="ru-RU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          </a:t>
            </a:r>
            <a:endParaRPr lang="ru-RU" altLang="ru-RU" sz="2400" dirty="0"/>
          </a:p>
        </p:txBody>
      </p:sp>
      <p:pic>
        <p:nvPicPr>
          <p:cNvPr id="6154" name="Рисунок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56" y="2048817"/>
            <a:ext cx="5472112" cy="29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stomShape 4"/>
          <p:cNvSpPr/>
          <p:nvPr/>
        </p:nvSpPr>
        <p:spPr>
          <a:xfrm>
            <a:off x="2700536" y="1772816"/>
            <a:ext cx="2016224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   </a:t>
            </a:r>
          </a:p>
          <a:p>
            <a:pPr eaLnBrk="1" hangingPunct="1">
              <a:defRPr/>
            </a:pPr>
            <a:r>
              <a:rPr lang="ru-RU" altLang="ru-RU" sz="1600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 Результат:</a:t>
            </a:r>
          </a:p>
          <a:p>
            <a:pPr eaLnBrk="1" hangingPunct="1">
              <a:defRPr/>
            </a:pPr>
            <a:endParaRPr lang="ru-RU" altLang="ru-RU" sz="1400" dirty="0">
              <a:solidFill>
                <a:srgbClr val="953735"/>
              </a:solidFill>
              <a:latin typeface="PT Astra Serif" panose="020A0603040505020204" pitchFamily="18" charset="-52"/>
            </a:endParaRPr>
          </a:p>
        </p:txBody>
      </p:sp>
      <p:pic>
        <p:nvPicPr>
          <p:cNvPr id="6156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2717799"/>
            <a:ext cx="32766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stomShape 10"/>
          <p:cNvSpPr/>
          <p:nvPr/>
        </p:nvSpPr>
        <p:spPr>
          <a:xfrm>
            <a:off x="828675" y="1480070"/>
            <a:ext cx="5038725" cy="5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  <a:round/>
          </a:ln>
          <a:effectLst>
            <a:outerShdw blurRad="50800" dist="37674" dir="8100000" algn="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Задача:  </a:t>
            </a:r>
            <a:r>
              <a:rPr lang="ru-RU" altLang="ru-RU" sz="1300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Осуществление мероприятий по списанию непригодного к эксплуатации имущества, находящегося в неудовлетворительном состоянии        </a:t>
            </a:r>
          </a:p>
        </p:txBody>
      </p:sp>
    </p:spTree>
    <p:extLst>
      <p:ext uri="{BB962C8B-B14F-4D97-AF65-F5344CB8AC3E}">
        <p14:creationId xmlns:p14="http://schemas.microsoft.com/office/powerpoint/2010/main" val="248224889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25877</TotalTime>
  <Words>568</Words>
  <Application>Microsoft Office PowerPoint</Application>
  <PresentationFormat>Экран (4:3)</PresentationFormat>
  <Paragraphs>148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PT Astra Serif</vt:lpstr>
      <vt:lpstr>Times New Roman</vt:lpstr>
      <vt:lpstr>Wingdings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42.1</dc:creator>
  <cp:lastModifiedBy>Надежда Павлова</cp:lastModifiedBy>
  <cp:revision>571</cp:revision>
  <cp:lastPrinted>2021-12-23T10:49:19Z</cp:lastPrinted>
  <dcterms:created xsi:type="dcterms:W3CDTF">2018-04-18T11:13:11Z</dcterms:created>
  <dcterms:modified xsi:type="dcterms:W3CDTF">2022-12-27T10:29:56Z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20</vt:i4>
  </property>
</Properties>
</file>