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306" r:id="rId4"/>
    <p:sldId id="308" r:id="rId5"/>
    <p:sldId id="309" r:id="rId6"/>
    <p:sldId id="310" r:id="rId7"/>
    <p:sldId id="302" r:id="rId8"/>
    <p:sldId id="313" r:id="rId9"/>
    <p:sldId id="314" r:id="rId10"/>
    <p:sldId id="315" r:id="rId1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3D0"/>
    <a:srgbClr val="62691D"/>
    <a:srgbClr val="F5EEB9"/>
    <a:srgbClr val="F8F1E0"/>
    <a:srgbClr val="BEE7F4"/>
    <a:srgbClr val="A5D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54" autoAdjust="0"/>
    <p:restoredTop sz="94660"/>
  </p:normalViewPr>
  <p:slideViewPr>
    <p:cSldViewPr>
      <p:cViewPr varScale="1">
        <p:scale>
          <a:sx n="105" d="100"/>
          <a:sy n="105" d="100"/>
        </p:scale>
        <p:origin x="14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7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4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67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0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969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7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28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7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7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7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3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434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765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55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7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8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86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3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7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0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55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60350"/>
            <a:ext cx="13668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CustomShape 1"/>
          <p:cNvSpPr/>
          <p:nvPr/>
        </p:nvSpPr>
        <p:spPr>
          <a:xfrm>
            <a:off x="269875" y="2636838"/>
            <a:ext cx="4660900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endParaRPr lang="ru-RU" sz="2800" b="1" dirty="0">
              <a:solidFill>
                <a:srgbClr val="05405B"/>
              </a:solidFill>
              <a:latin typeface="Calibri" pitchFamily="34" charset="0"/>
            </a:endParaRPr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КЛЮЧЕВЫЕ ЦЕЛИ И </a:t>
            </a:r>
            <a:endParaRPr lang="ru-RU" sz="2800" dirty="0"/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ПРИОРИТЕТНЫЕ  ЗАДАЧИ </a:t>
            </a:r>
            <a:endParaRPr lang="ru-RU" sz="2800" dirty="0"/>
          </a:p>
          <a:p>
            <a:r>
              <a:rPr lang="ru-RU" sz="2800" b="1" dirty="0">
                <a:solidFill>
                  <a:srgbClr val="05405B"/>
                </a:solidFill>
                <a:latin typeface="Calibri" pitchFamily="34" charset="0"/>
              </a:rPr>
              <a:t>МИНИСТЕРСТВА  ИМУЩЕСТВЕННЫХ ОТНОШЕНИЙ И АРХИТЕКТУРЫ                 УЛЬЯНОВСКОЙ ОБЛАСТИ </a:t>
            </a:r>
            <a:endParaRPr lang="ru-RU" sz="2800" dirty="0"/>
          </a:p>
        </p:txBody>
      </p:sp>
      <p:sp>
        <p:nvSpPr>
          <p:cNvPr id="79" name="CustomShape 2"/>
          <p:cNvSpPr/>
          <p:nvPr/>
        </p:nvSpPr>
        <p:spPr>
          <a:xfrm>
            <a:off x="6877050" y="5445125"/>
            <a:ext cx="1871663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3200" b="1" dirty="0" smtClean="0">
                <a:solidFill>
                  <a:srgbClr val="953735"/>
                </a:solidFill>
                <a:latin typeface="PT Astra Serif" pitchFamily="18" charset="-52"/>
              </a:rPr>
              <a:t>202</a:t>
            </a:r>
            <a:r>
              <a:rPr lang="en-US" sz="3200" b="1" dirty="0" smtClean="0">
                <a:solidFill>
                  <a:srgbClr val="953735"/>
                </a:solidFill>
                <a:latin typeface="PT Astra Serif" pitchFamily="18" charset="-52"/>
              </a:rPr>
              <a:t>4</a:t>
            </a:r>
            <a:r>
              <a:rPr lang="ru-RU" sz="3200" b="1" dirty="0" smtClean="0">
                <a:solidFill>
                  <a:srgbClr val="953735"/>
                </a:solidFill>
                <a:latin typeface="PT Astra Serif" pitchFamily="18" charset="-52"/>
              </a:rPr>
              <a:t> </a:t>
            </a:r>
            <a:r>
              <a:rPr lang="ru-RU" sz="3200" b="1" dirty="0">
                <a:solidFill>
                  <a:srgbClr val="953735"/>
                </a:solidFill>
                <a:latin typeface="PT Astra Serif" pitchFamily="18" charset="-52"/>
              </a:rPr>
              <a:t>год</a:t>
            </a:r>
            <a:endParaRPr lang="ru-RU" sz="3200" dirty="0">
              <a:latin typeface="PT Astra Serif" pitchFamily="18" charset="-52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6445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b="1">
                <a:solidFill>
                  <a:srgbClr val="632523"/>
                </a:solidFill>
                <a:latin typeface="PT Astra Serif" panose="020A0603040505020204" pitchFamily="18" charset="-52"/>
              </a:rPr>
              <a:t>СОВЕРШЕНСТВОВАНИЕ ГРАДОСТРОИТЕЛЬНОЙ  ДЕЯТЕЛЬНОСТИ</a:t>
            </a:r>
            <a:endParaRPr lang="ru-RU" altLang="ru-RU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492897"/>
            <a:ext cx="5611813" cy="4188892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953735"/>
                </a:solidFill>
                <a:latin typeface="PT Astra Serif" panose="020A0603040505020204" pitchFamily="18" charset="-52"/>
              </a:rPr>
              <a:t>Обеспечение бесперебойной работы ГИСОГД УО в целях приёма заявок и предоставления  государственных и муниципальных услуг в электронном виде посредством использования ГИСОГД УО.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</a:t>
            </a:r>
            <a:r>
              <a:rPr lang="ru-RU" sz="1400" dirty="0" err="1">
                <a:solidFill>
                  <a:srgbClr val="953735"/>
                </a:solidFill>
                <a:latin typeface="PT Astra Serif" panose="020A0603040505020204" pitchFamily="18" charset="-52"/>
              </a:rPr>
              <a:t>градплана</a:t>
            </a:r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разрешения на строительство;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выдача разрешения на ввод в эксплуатацию;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уведомление о соответствии планируемого строительства жилого дома;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уведомление о соответствии построенного жилого дома;</a:t>
            </a:r>
          </a:p>
          <a:p>
            <a:r>
              <a:rPr lang="ru-RU" sz="1400" dirty="0">
                <a:solidFill>
                  <a:srgbClr val="953735"/>
                </a:solidFill>
                <a:latin typeface="PT Astra Serif" panose="020A0603040505020204" pitchFamily="18" charset="-52"/>
              </a:rPr>
              <a:t>- предоставление сведений, документов и материалов, содержащихся ГИСОГД УО.</a:t>
            </a:r>
          </a:p>
          <a:p>
            <a:pPr algn="just" eaLnBrk="1" hangingPunct="1">
              <a:defRPr/>
            </a:pPr>
            <a:endParaRPr lang="ru-RU" altLang="ru-RU" sz="14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800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r>
              <a:rPr lang="ru-RU" altLang="ru-RU" sz="1400" b="1" dirty="0">
                <a:solidFill>
                  <a:srgbClr val="953735"/>
                </a:solidFill>
                <a:latin typeface="PT Astra Serif" panose="020A0603040505020204" pitchFamily="18" charset="-52"/>
              </a:rPr>
              <a:t>Переход на использование СМЭВ 3 в рамках использования ГИСОГД УО в целях предоставления государственных и муниципальных услуг </a:t>
            </a: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8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897568"/>
            <a:ext cx="5038725" cy="1053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4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Создание цифровой платформы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развитие государственной информационной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системы обеспечения градостроительной </a:t>
            </a:r>
          </a:p>
          <a:p>
            <a:pPr eaLnBrk="1" hangingPunct="1"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anose="020A0603040505020204" pitchFamily="18" charset="-52"/>
              </a:rPr>
              <a:t>                  деятельности </a:t>
            </a:r>
            <a:r>
              <a:rPr lang="ru-RU" altLang="ru-RU" sz="14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ГИСОГД УО       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411017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Актуализация градостроительной документации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         муниципальных образований Ульяновской области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204864"/>
            <a:ext cx="5624513" cy="4248472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b="1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Схемы территориального планирования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муниципальных районов 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Барышский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Кузоватовский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Николаевский, 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Новоспасский, </a:t>
            </a:r>
            <a:r>
              <a:rPr lang="ru-RU" altLang="ru-RU" sz="1600" dirty="0" err="1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Тереньгульский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районы)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Генеральные планы поселений вышеуказанных муниципальных районов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36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поселений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Актуализированы правила землепользования и застройки поселений вышеуказанных муниципальных районов </a:t>
            </a: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36</a:t>
            </a: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поселений</a:t>
            </a:r>
          </a:p>
          <a:p>
            <a:pPr algn="ctr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78" name="Рисунок 18" descr="C:\Users\user\Desktop\karta_sovrem_isp_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933825"/>
            <a:ext cx="2232025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15" descr="C:\Users\user\Desktop\19112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3181350"/>
            <a:ext cx="168275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95314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Актуализация градостроительной документации</a:t>
            </a:r>
          </a:p>
          <a:p>
            <a:pPr algn="ctr" eaLnBrk="1" hangingPunct="1">
              <a:defRPr/>
            </a:pP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         города Ульяновска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637010"/>
            <a:ext cx="5624513" cy="2701753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Подготовлен проект документа о внесении изменений              в генеральный план города Ульяновска для направления на согласование в уполномоченные органы</a:t>
            </a: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377825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 документа о внесении изменений в генеральный план города Ульяновска рассмотрен на заседании Единого градостроительного совета</a:t>
            </a:r>
          </a:p>
          <a:p>
            <a:pPr algn="ctr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1" r="19416"/>
          <a:stretch/>
        </p:blipFill>
        <p:spPr>
          <a:xfrm>
            <a:off x="6362283" y="3739121"/>
            <a:ext cx="2113647" cy="153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4838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CustomShape 1"/>
          <p:cNvSpPr/>
          <p:nvPr/>
        </p:nvSpPr>
        <p:spPr>
          <a:xfrm>
            <a:off x="6011863" y="0"/>
            <a:ext cx="46037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6156325" y="4437063"/>
            <a:ext cx="2743200" cy="19367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5619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0"/>
          <p:cNvSpPr/>
          <p:nvPr/>
        </p:nvSpPr>
        <p:spPr>
          <a:xfrm>
            <a:off x="250825" y="981075"/>
            <a:ext cx="5616575" cy="7197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dirty="0"/>
          </a:p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</a:t>
            </a:r>
            <a:r>
              <a:rPr lang="ru-RU" altLang="ru-RU" sz="1600" dirty="0">
                <a:solidFill>
                  <a:srgbClr val="632523"/>
                </a:solidFill>
                <a:latin typeface="Times New Roman" panose="02020603050405020304" pitchFamily="18" charset="0"/>
              </a:rPr>
              <a:t>Подготовка специалистов в области               градостроительной деятельности</a:t>
            </a:r>
            <a:endParaRPr lang="ru-RU" altLang="ru-RU" sz="1600" dirty="0">
              <a:solidFill>
                <a:srgbClr val="632523"/>
              </a:solidFill>
            </a:endParaRPr>
          </a:p>
          <a:p>
            <a:pPr eaLnBrk="1" hangingPunct="1">
              <a:defRPr/>
            </a:pPr>
            <a:endParaRPr lang="ru-RU" altLang="ru-RU" dirty="0"/>
          </a:p>
        </p:txBody>
      </p:sp>
      <p:sp>
        <p:nvSpPr>
          <p:cNvPr id="21" name="CustomShape 6"/>
          <p:cNvSpPr/>
          <p:nvPr/>
        </p:nvSpPr>
        <p:spPr>
          <a:xfrm>
            <a:off x="281706" y="2662926"/>
            <a:ext cx="5624513" cy="3142338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indent="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1400" b="1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92075" indent="355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Прошли обучение в </a:t>
            </a:r>
            <a:r>
              <a:rPr lang="ru-RU" sz="1600" dirty="0" err="1">
                <a:solidFill>
                  <a:srgbClr val="632523"/>
                </a:solidFill>
                <a:latin typeface="PT Astra Serif" panose="020A0603040505020204" pitchFamily="18" charset="-52"/>
              </a:rPr>
              <a:t>УлГТУ</a:t>
            </a: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 </a:t>
            </a: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7</a:t>
            </a:r>
            <a:r>
              <a:rPr lang="ru-RU" sz="1600" dirty="0" smtClean="0">
                <a:solidFill>
                  <a:srgbClr val="632523"/>
                </a:solidFill>
                <a:latin typeface="PT Astra Serif" panose="020A0603040505020204" pitchFamily="18" charset="-52"/>
              </a:rPr>
              <a:t> специалистов </a:t>
            </a: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в области архитектуры в рамках реализации Закона Ульяновской области от 04.06.2020 N 51-ЗО "О некоторых мерах, способствующих привлечению квалифицированных работников в сфере градостроительной деятельности в органы местного самоуправления муниципальных образований Ульяновской области»</a:t>
            </a:r>
          </a:p>
          <a:p>
            <a:pPr marL="92075" indent="355600" eaLnBrk="1" hangingPunct="1">
              <a:defRPr/>
            </a:pPr>
            <a:endParaRPr lang="ru-RU" sz="1600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marL="92075" indent="355600" algn="just" eaLnBrk="1" hangingPunct="1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Специалисты направлены в органы архитектуры                       </a:t>
            </a:r>
            <a:r>
              <a:rPr lang="ru-RU" sz="1600" dirty="0" smtClean="0">
                <a:solidFill>
                  <a:srgbClr val="632523"/>
                </a:solidFill>
                <a:latin typeface="PT Astra Serif" panose="020A0603040505020204" pitchFamily="18" charset="-52"/>
              </a:rPr>
              <a:t>5 </a:t>
            </a:r>
            <a:r>
              <a:rPr lang="ru-RU" sz="1600" dirty="0">
                <a:solidFill>
                  <a:srgbClr val="632523"/>
                </a:solidFill>
                <a:latin typeface="PT Astra Serif" panose="020A0603040505020204" pitchFamily="18" charset="-52"/>
              </a:rPr>
              <a:t>муниципальных районов для работы.</a:t>
            </a:r>
          </a:p>
          <a:p>
            <a:pPr algn="just" eaLnBrk="1" hangingPunct="1">
              <a:defRPr/>
            </a:pPr>
            <a:endParaRPr lang="ru-RU" altLang="ru-RU" sz="1400" dirty="0">
              <a:solidFill>
                <a:srgbClr val="632523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176" name="Прямоугольник 27"/>
          <p:cNvSpPr>
            <a:spLocks noChangeArrowheads="1"/>
          </p:cNvSpPr>
          <p:nvPr/>
        </p:nvSpPr>
        <p:spPr bwMode="auto">
          <a:xfrm>
            <a:off x="396875" y="190500"/>
            <a:ext cx="6264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СОВЕРШЕНСТВОВАНИЕ </a:t>
            </a:r>
          </a:p>
          <a:p>
            <a:pPr algn="ctr" eaLnBrk="1" hangingPunct="1"/>
            <a:r>
              <a:rPr lang="ru-RU" altLang="ru-RU" b="1">
                <a:solidFill>
                  <a:srgbClr val="632523"/>
                </a:solidFill>
                <a:latin typeface="PT Astra Serif" pitchFamily="18" charset="-52"/>
              </a:rPr>
              <a:t>ГРАДОСТРОИТЕЛЬНОЙ ДЕЯТЕЛЬНОСТИ</a:t>
            </a:r>
          </a:p>
        </p:txBody>
      </p:sp>
      <p:sp>
        <p:nvSpPr>
          <p:cNvPr id="15" name="CustomShape 7"/>
          <p:cNvSpPr/>
          <p:nvPr/>
        </p:nvSpPr>
        <p:spPr>
          <a:xfrm>
            <a:off x="107950" y="46038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1: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7180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2816"/>
            <a:ext cx="5624513" cy="35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stomShape 4"/>
          <p:cNvSpPr/>
          <p:nvPr/>
        </p:nvSpPr>
        <p:spPr>
          <a:xfrm>
            <a:off x="1763688" y="1340941"/>
            <a:ext cx="2735287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Результат</a:t>
            </a:r>
          </a:p>
          <a:p>
            <a:pPr algn="ctr" eaLnBrk="1" hangingPunct="1">
              <a:defRPr/>
            </a:pPr>
            <a:endParaRPr lang="ru-RU" altLang="ru-RU" b="1" dirty="0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algn="ctr" eaLnBrk="1" hangingPunct="1">
              <a:defRPr/>
            </a:pPr>
            <a:endParaRPr lang="ru-RU" altLang="ru-RU" dirty="0">
              <a:solidFill>
                <a:srgbClr val="632523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3" y="3452283"/>
            <a:ext cx="1368425" cy="18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9637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Y:\фоны презентаций\Новая папка\фон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" y="-25654"/>
            <a:ext cx="91598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 flipH="1">
            <a:off x="5938838" y="-25655"/>
            <a:ext cx="73025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0" name="Picture 3" descr="Y:\фоны презентаций\Новая папка\img_235263П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5746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7813" y="260350"/>
            <a:ext cx="44640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ПОВЫШЕНИЕ ЭФФЕКТИВНОСТИ ИСПОЛЬЗОВАНИЯ ЗЕМЕЛЬНЫХ РЕСУРСОВ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1379393"/>
            <a:ext cx="2808312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Сокращение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сроков оказания государственных услуг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CustomShape 4"/>
          <p:cNvSpPr/>
          <p:nvPr/>
        </p:nvSpPr>
        <p:spPr>
          <a:xfrm>
            <a:off x="179388" y="115888"/>
            <a:ext cx="1728787" cy="400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1ACDD6"/>
                </a:solidFill>
                <a:latin typeface="PT Astra Serif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itchFamily="18" charset="-52"/>
              </a:rPr>
              <a:t>2</a:t>
            </a:r>
            <a:r>
              <a:rPr lang="ru-RU" altLang="ru-RU" sz="2000" b="1" dirty="0">
                <a:solidFill>
                  <a:srgbClr val="1ACDD6"/>
                </a:solidFill>
                <a:latin typeface="PT Astra Serif" pitchFamily="18" charset="-52"/>
              </a:rPr>
              <a:t>:</a:t>
            </a:r>
            <a:r>
              <a:rPr lang="ru-RU" altLang="ru-RU" sz="2000" b="1" dirty="0">
                <a:solidFill>
                  <a:srgbClr val="00B0F0"/>
                </a:solidFill>
                <a:latin typeface="Calibri" pitchFamily="34" charset="0"/>
              </a:rPr>
              <a:t>          </a:t>
            </a:r>
            <a:endParaRPr lang="ru-RU" alt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95536" y="3573462"/>
            <a:ext cx="5383960" cy="2735857"/>
          </a:xfrm>
          <a:prstGeom prst="rect">
            <a:avLst/>
          </a:prstGeom>
          <a:solidFill>
            <a:srgbClr val="F8F3D0"/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Результат:</a:t>
            </a:r>
          </a:p>
          <a:p>
            <a:pPr eaLnBrk="1" hangingPunct="1">
              <a:defRPr/>
            </a:pPr>
            <a:endParaRPr lang="ru-RU" altLang="ru-RU" sz="1200" b="1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4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Создан интерактивный сервис по уведомлению граждан о рассмотрении заявлений, в том числе их результата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Выставлено на торги более </a:t>
            </a:r>
            <a:r>
              <a:rPr lang="ru-RU" altLang="ru-RU" sz="1600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50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земельных участков</a:t>
            </a:r>
          </a:p>
          <a:p>
            <a:pPr algn="just" eaLnBrk="1" hangingPunct="1">
              <a:defRPr/>
            </a:pPr>
            <a:endParaRPr lang="ru-RU" altLang="ru-RU" sz="1600" dirty="0">
              <a:solidFill>
                <a:srgbClr val="632523"/>
              </a:solidFill>
              <a:latin typeface="PT Astra Serif" pitchFamily="18" charset="-52"/>
              <a:ea typeface="PT Astra Serif" pitchFamily="18" charset="-52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Ø"/>
              <a:defRPr/>
            </a:pP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 Получены доходы от реализации земельных участков  в размере </a:t>
            </a:r>
            <a:r>
              <a:rPr lang="ru-RU" altLang="ru-RU" sz="1600" b="1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10,0</a:t>
            </a:r>
            <a:r>
              <a:rPr lang="ru-RU" altLang="ru-RU" sz="1600" dirty="0">
                <a:solidFill>
                  <a:srgbClr val="632523"/>
                </a:solidFill>
                <a:latin typeface="PT Astra Serif" pitchFamily="18" charset="-52"/>
                <a:ea typeface="PT Astra Serif" pitchFamily="18" charset="-52"/>
                <a:cs typeface="Times New Roman" pitchFamily="18" charset="0"/>
              </a:rPr>
              <a:t> млн. рублей.</a:t>
            </a:r>
          </a:p>
        </p:txBody>
      </p: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6156325" y="4437063"/>
            <a:ext cx="27447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pitchFamily="34" charset="0"/>
                <a:cs typeface="DejaVu Sans" pitchFamily="34" charset="0"/>
              </a:defRPr>
            </a:lvl9pPr>
          </a:lstStyle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000" b="1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КЛЮЧЕВЫЕ ЦЕЛИ</a:t>
            </a:r>
          </a:p>
          <a:p>
            <a:pPr eaLnBrk="1" hangingPunct="1"/>
            <a:r>
              <a:rPr lang="ru-RU" altLang="ru-RU" sz="2000" b="1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И ПРИОРИТЕТНЫЕ ЗАДАЧИ</a:t>
            </a:r>
            <a:endParaRPr lang="ru-RU" altLang="ru-RU" sz="200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Рисунок 9" descr="C:\Users\user\Desktop\da19122f0ff4d73b16edce1f068aa48d37665b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573463"/>
            <a:ext cx="2744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8826" y="1379393"/>
            <a:ext cx="2480670" cy="93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Повышение качества оказания государственных услуг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492896"/>
            <a:ext cx="5383960" cy="720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CE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Задача: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Увеличение количества вовлекаемых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               в оборот земельных участков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  <a:ea typeface="PT Astra Serif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3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56387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632523"/>
                </a:solidFill>
                <a:latin typeface="PT Astra Serif" pitchFamily="18" charset="-52"/>
              </a:rPr>
              <a:t>Вовлечение имущества, неиспользуемого областными государственными учреждениями Ульяновской области, в хозяйственный оборот</a:t>
            </a:r>
            <a:endParaRPr lang="ru-RU" dirty="0">
              <a:solidFill>
                <a:srgbClr val="632523"/>
              </a:solidFill>
              <a:latin typeface="PT Astra Serif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4077071"/>
            <a:ext cx="5611813" cy="2604717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 eaLnBrk="1" hangingPunct="1">
              <a:defRPr/>
            </a:pPr>
            <a:endParaRPr lang="ru-RU" altLang="ru-RU" sz="800" b="1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3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181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275018"/>
            <a:ext cx="5038725" cy="676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приватизации имущества, неиспользуемого областными государственными учреждениями Ульяновской области   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626" y="2967335"/>
            <a:ext cx="50403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включить в прогнозный план (программу приватизации) не менее 5 объектов недвижимого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8314391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632523"/>
                </a:solidFill>
                <a:latin typeface="PT Astra Serif" pitchFamily="18" charset="-52"/>
              </a:rPr>
              <a:t>Вовлечение имущества, неиспользуемого областными государственными учреждениями Ульяновской области, в хозяйственный оборот</a:t>
            </a:r>
            <a:endParaRPr lang="ru-RU" dirty="0">
              <a:solidFill>
                <a:srgbClr val="632523"/>
              </a:solidFill>
              <a:latin typeface="PT Astra Serif" pitchFamily="18" charset="-52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492897"/>
            <a:ext cx="5611813" cy="1348886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осуществить передачу на иной уровень публичного образования не менее 4-х объектов недвижимого имущества.</a:t>
            </a: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3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275018"/>
            <a:ext cx="5038725" cy="6763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передаче имущества, неиспользуемого областными государственными учреждениями Ульяновской области, на иной уровень публичного образования         </a:t>
            </a:r>
          </a:p>
        </p:txBody>
      </p:sp>
    </p:spTree>
    <p:extLst>
      <p:ext uri="{BB962C8B-B14F-4D97-AF65-F5344CB8AC3E}">
        <p14:creationId xmlns:p14="http://schemas.microsoft.com/office/powerpoint/2010/main" val="250754989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5948363" y="-3175"/>
            <a:ext cx="63500" cy="686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6156325" y="4437063"/>
            <a:ext cx="2743200" cy="22447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endParaRPr lang="ru-RU" altLang="ru-RU" sz="2000" b="1">
              <a:solidFill>
                <a:srgbClr val="632523"/>
              </a:solidFill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КЛЮЧЕВЫЕ ЦЕЛИ</a:t>
            </a:r>
            <a:endParaRPr lang="ru-RU" altLang="ru-RU" sz="2000">
              <a:latin typeface="PT Astra Serif" panose="020A0603040505020204" pitchFamily="18" charset="-52"/>
            </a:endParaRPr>
          </a:p>
          <a:p>
            <a:pPr eaLnBrk="1" hangingPunct="1">
              <a:defRPr/>
            </a:pPr>
            <a:r>
              <a:rPr lang="ru-RU" altLang="ru-RU" sz="2000" b="1">
                <a:solidFill>
                  <a:srgbClr val="632523"/>
                </a:solidFill>
                <a:latin typeface="PT Astra Serif" panose="020A0603040505020204" pitchFamily="18" charset="-52"/>
              </a:rPr>
              <a:t>И ПРИОРИТЕТНЫЕ ЗАДАЧИ</a:t>
            </a:r>
            <a:endParaRPr lang="ru-RU" altLang="ru-RU" sz="2000">
              <a:latin typeface="PT Astra Serif" panose="020A0603040505020204" pitchFamily="18" charset="-52"/>
            </a:endParaRPr>
          </a:p>
        </p:txBody>
      </p:sp>
      <p:sp>
        <p:nvSpPr>
          <p:cNvPr id="167" name="CustomShape 5"/>
          <p:cNvSpPr/>
          <p:nvPr/>
        </p:nvSpPr>
        <p:spPr>
          <a:xfrm>
            <a:off x="682625" y="188913"/>
            <a:ext cx="540067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632523"/>
                </a:solidFill>
                <a:latin typeface="PT Astra Serif" pitchFamily="18" charset="-52"/>
              </a:rPr>
              <a:t>Исключение по результатам списания из хозяйственного оборота неликвидного имущества, находящегося в государственной собственности Ульяновской области</a:t>
            </a: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2275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0" name="CustomShape 6"/>
          <p:cNvSpPr/>
          <p:nvPr/>
        </p:nvSpPr>
        <p:spPr>
          <a:xfrm>
            <a:off x="539750" y="5445125"/>
            <a:ext cx="2592388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spc="-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CustomShape 6"/>
          <p:cNvSpPr/>
          <p:nvPr/>
        </p:nvSpPr>
        <p:spPr>
          <a:xfrm>
            <a:off x="325437" y="2878360"/>
            <a:ext cx="5611813" cy="1187227"/>
          </a:xfrm>
          <a:prstGeom prst="rect">
            <a:avLst/>
          </a:prstGeom>
          <a:solidFill>
            <a:srgbClr val="FFFCE5"/>
          </a:solidFill>
          <a:ln>
            <a:solidFill>
              <a:srgbClr val="FFFCE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just"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списанию не менее 5 -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имущества.</a:t>
            </a:r>
          </a:p>
        </p:txBody>
      </p:sp>
      <p:sp>
        <p:nvSpPr>
          <p:cNvPr id="13" name="CustomShape 7"/>
          <p:cNvSpPr/>
          <p:nvPr/>
        </p:nvSpPr>
        <p:spPr>
          <a:xfrm>
            <a:off x="34925" y="44450"/>
            <a:ext cx="1366838" cy="460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ЦЕЛЬ </a:t>
            </a:r>
            <a:r>
              <a:rPr lang="en-US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4</a:t>
            </a:r>
            <a:r>
              <a:rPr lang="ru-RU" altLang="ru-RU" sz="2000" b="1" dirty="0">
                <a:solidFill>
                  <a:srgbClr val="1ACDD6"/>
                </a:solidFill>
                <a:latin typeface="PT Astra Serif" panose="020A0603040505020204" pitchFamily="18" charset="-52"/>
              </a:rPr>
              <a:t>:</a:t>
            </a:r>
            <a:r>
              <a:rPr lang="ru-RU" altLang="ru-RU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         </a:t>
            </a:r>
            <a:endParaRPr lang="ru-RU" altLang="ru-RU" sz="2400" dirty="0"/>
          </a:p>
        </p:txBody>
      </p:sp>
      <p:pic>
        <p:nvPicPr>
          <p:cNvPr id="6154" name="Рисунок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" y="2048817"/>
            <a:ext cx="5472112" cy="29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4"/>
          <p:cNvSpPr/>
          <p:nvPr/>
        </p:nvSpPr>
        <p:spPr>
          <a:xfrm>
            <a:off x="2700536" y="1772816"/>
            <a:ext cx="201622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  </a:t>
            </a:r>
          </a:p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 Результат:</a:t>
            </a:r>
          </a:p>
          <a:p>
            <a:pPr eaLnBrk="1" hangingPunct="1">
              <a:defRPr/>
            </a:pPr>
            <a:endParaRPr lang="ru-RU" altLang="ru-RU" sz="1400" dirty="0">
              <a:solidFill>
                <a:srgbClr val="953735"/>
              </a:solidFill>
              <a:latin typeface="PT Astra Serif" panose="020A0603040505020204" pitchFamily="18" charset="-52"/>
            </a:endParaRPr>
          </a:p>
        </p:txBody>
      </p:sp>
      <p:pic>
        <p:nvPicPr>
          <p:cNvPr id="615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717799"/>
            <a:ext cx="32766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stomShape 10"/>
          <p:cNvSpPr/>
          <p:nvPr/>
        </p:nvSpPr>
        <p:spPr>
          <a:xfrm>
            <a:off x="828675" y="1480070"/>
            <a:ext cx="5038725" cy="5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round/>
          </a:ln>
          <a:effectLst>
            <a:outerShdw blurRad="50800" dist="37674" dir="8100000" algn="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6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Задача:  </a:t>
            </a:r>
            <a:r>
              <a:rPr lang="ru-RU" altLang="ru-RU" sz="1300" b="1" dirty="0">
                <a:solidFill>
                  <a:srgbClr val="632523"/>
                </a:solidFill>
                <a:latin typeface="PT Astra Serif" panose="020A0603040505020204" pitchFamily="18" charset="-52"/>
              </a:rPr>
              <a:t>Осуществление мероприятий по списанию непригодного к эксплуатации имущества, находящегося в неудовлетворительном состоянии        </a:t>
            </a:r>
          </a:p>
        </p:txBody>
      </p:sp>
    </p:spTree>
    <p:extLst>
      <p:ext uri="{BB962C8B-B14F-4D97-AF65-F5344CB8AC3E}">
        <p14:creationId xmlns:p14="http://schemas.microsoft.com/office/powerpoint/2010/main" val="248224889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26193</TotalTime>
  <Words>569</Words>
  <Application>Microsoft Office PowerPoint</Application>
  <PresentationFormat>Экран (4:3)</PresentationFormat>
  <Paragraphs>148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DejaVu Sans</vt:lpstr>
      <vt:lpstr>PT Astra Serif</vt:lpstr>
      <vt:lpstr>Times New Roman</vt:lpstr>
      <vt:lpstr>Wingdings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42.1</dc:creator>
  <cp:lastModifiedBy>Архитектура</cp:lastModifiedBy>
  <cp:revision>573</cp:revision>
  <cp:lastPrinted>2021-12-23T10:49:19Z</cp:lastPrinted>
  <dcterms:created xsi:type="dcterms:W3CDTF">2018-04-18T11:13:11Z</dcterms:created>
  <dcterms:modified xsi:type="dcterms:W3CDTF">2024-01-24T13:18:34Z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